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264" r:id="rId2"/>
    <p:sldId id="258" r:id="rId3"/>
    <p:sldId id="262" r:id="rId4"/>
    <p:sldId id="263" r:id="rId5"/>
    <p:sldId id="303" r:id="rId6"/>
    <p:sldId id="265" r:id="rId7"/>
    <p:sldId id="257" r:id="rId8"/>
    <p:sldId id="267" r:id="rId9"/>
    <p:sldId id="266" r:id="rId10"/>
    <p:sldId id="274" r:id="rId11"/>
    <p:sldId id="308" r:id="rId12"/>
    <p:sldId id="305" r:id="rId13"/>
    <p:sldId id="259" r:id="rId14"/>
    <p:sldId id="268" r:id="rId15"/>
    <p:sldId id="269" r:id="rId16"/>
    <p:sldId id="271" r:id="rId17"/>
    <p:sldId id="272" r:id="rId18"/>
    <p:sldId id="270" r:id="rId19"/>
    <p:sldId id="304" r:id="rId20"/>
    <p:sldId id="260" r:id="rId21"/>
    <p:sldId id="273" r:id="rId22"/>
    <p:sldId id="276" r:id="rId23"/>
    <p:sldId id="277" r:id="rId24"/>
    <p:sldId id="279" r:id="rId25"/>
    <p:sldId id="275" r:id="rId26"/>
    <p:sldId id="306" r:id="rId27"/>
    <p:sldId id="261" r:id="rId28"/>
    <p:sldId id="280" r:id="rId29"/>
    <p:sldId id="281" r:id="rId30"/>
    <p:sldId id="282" r:id="rId31"/>
    <p:sldId id="309" r:id="rId32"/>
    <p:sldId id="310" r:id="rId33"/>
    <p:sldId id="307" r:id="rId34"/>
    <p:sldId id="285" r:id="rId35"/>
    <p:sldId id="292" r:id="rId36"/>
    <p:sldId id="293" r:id="rId37"/>
    <p:sldId id="294" r:id="rId38"/>
    <p:sldId id="311" r:id="rId39"/>
    <p:sldId id="291" r:id="rId40"/>
    <p:sldId id="286" r:id="rId41"/>
    <p:sldId id="287" r:id="rId42"/>
    <p:sldId id="288" r:id="rId43"/>
    <p:sldId id="312" r:id="rId44"/>
    <p:sldId id="289" r:id="rId45"/>
    <p:sldId id="290" r:id="rId46"/>
    <p:sldId id="295" r:id="rId47"/>
    <p:sldId id="296" r:id="rId48"/>
    <p:sldId id="297" r:id="rId49"/>
    <p:sldId id="298" r:id="rId50"/>
    <p:sldId id="299" r:id="rId51"/>
    <p:sldId id="300" r:id="rId52"/>
    <p:sldId id="301" r:id="rId53"/>
    <p:sldId id="302"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66"/>
    <p:restoredTop sz="68562"/>
  </p:normalViewPr>
  <p:slideViewPr>
    <p:cSldViewPr snapToGrid="0">
      <p:cViewPr varScale="1">
        <p:scale>
          <a:sx n="85" d="100"/>
          <a:sy n="85" d="100"/>
        </p:scale>
        <p:origin x="392" y="168"/>
      </p:cViewPr>
      <p:guideLst/>
    </p:cSldViewPr>
  </p:slideViewPr>
  <p:notesTextViewPr>
    <p:cViewPr>
      <p:scale>
        <a:sx n="110" d="100"/>
        <a:sy n="110" d="100"/>
      </p:scale>
      <p:origin x="0" y="0"/>
    </p:cViewPr>
  </p:notesTextViewPr>
  <p:notesViewPr>
    <p:cSldViewPr snapToGrid="0">
      <p:cViewPr varScale="1">
        <p:scale>
          <a:sx n="96" d="100"/>
          <a:sy n="96" d="100"/>
        </p:scale>
        <p:origin x="3808"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_rels/data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45782D-034A-4663-B63A-ABBC1CAEE68D}"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D13FF758-5B22-4792-871C-1896B180F474}">
      <dgm:prSet/>
      <dgm:spPr/>
      <dgm:t>
        <a:bodyPr/>
        <a:lstStyle/>
        <a:p>
          <a:r>
            <a:rPr lang="en-US"/>
            <a:t>Entrepreneurship ≠ business: it creates new economic and/or social potential.</a:t>
          </a:r>
        </a:p>
      </dgm:t>
    </dgm:pt>
    <dgm:pt modelId="{A7AD8437-6504-493B-BC9F-A75D26275372}" type="parTrans" cxnId="{7A25A3F8-1652-4C24-8BAC-DC85C39C8016}">
      <dgm:prSet/>
      <dgm:spPr/>
      <dgm:t>
        <a:bodyPr/>
        <a:lstStyle/>
        <a:p>
          <a:endParaRPr lang="en-US"/>
        </a:p>
      </dgm:t>
    </dgm:pt>
    <dgm:pt modelId="{5E19BD86-8B10-4E26-9D78-54EEAF8F93F9}" type="sibTrans" cxnId="{7A25A3F8-1652-4C24-8BAC-DC85C39C8016}">
      <dgm:prSet/>
      <dgm:spPr/>
      <dgm:t>
        <a:bodyPr/>
        <a:lstStyle/>
        <a:p>
          <a:endParaRPr lang="en-US"/>
        </a:p>
      </dgm:t>
    </dgm:pt>
    <dgm:pt modelId="{90BDBAE5-2EEF-4EA9-AA80-F069C520948B}">
      <dgm:prSet/>
      <dgm:spPr/>
      <dgm:t>
        <a:bodyPr/>
        <a:lstStyle/>
        <a:p>
          <a:r>
            <a:rPr lang="en-US"/>
            <a:t>That leverage cuts both ways: good or bad depends on the entrepreneur’s choices.</a:t>
          </a:r>
        </a:p>
      </dgm:t>
    </dgm:pt>
    <dgm:pt modelId="{F8AB9DEC-B412-4AF4-8195-7F8D8AB52EFF}" type="parTrans" cxnId="{274B86F9-20D3-4E4E-A339-355F03699132}">
      <dgm:prSet/>
      <dgm:spPr/>
      <dgm:t>
        <a:bodyPr/>
        <a:lstStyle/>
        <a:p>
          <a:endParaRPr lang="en-US"/>
        </a:p>
      </dgm:t>
    </dgm:pt>
    <dgm:pt modelId="{76ED1E64-5F34-4A1F-908A-3E0048F81A76}" type="sibTrans" cxnId="{274B86F9-20D3-4E4E-A339-355F03699132}">
      <dgm:prSet/>
      <dgm:spPr/>
      <dgm:t>
        <a:bodyPr/>
        <a:lstStyle/>
        <a:p>
          <a:endParaRPr lang="en-US"/>
        </a:p>
      </dgm:t>
    </dgm:pt>
    <dgm:pt modelId="{8E595CD6-A92D-426F-818A-EEB110EBE373}">
      <dgm:prSet/>
      <dgm:spPr/>
      <dgm:t>
        <a:bodyPr/>
        <a:lstStyle/>
        <a:p>
          <a:r>
            <a:rPr lang="en-US"/>
            <a:t>Startups feel consequences sooner: customers, employees, community.</a:t>
          </a:r>
        </a:p>
      </dgm:t>
    </dgm:pt>
    <dgm:pt modelId="{E4F7A3E5-A984-48D9-ABD1-42D90447F8C3}" type="parTrans" cxnId="{6F5339DA-99E3-49EA-B8FE-DAA28786059E}">
      <dgm:prSet/>
      <dgm:spPr/>
      <dgm:t>
        <a:bodyPr/>
        <a:lstStyle/>
        <a:p>
          <a:endParaRPr lang="en-US"/>
        </a:p>
      </dgm:t>
    </dgm:pt>
    <dgm:pt modelId="{C0E5D840-2339-4DD1-A262-9B2B4CB9B2DD}" type="sibTrans" cxnId="{6F5339DA-99E3-49EA-B8FE-DAA28786059E}">
      <dgm:prSet/>
      <dgm:spPr/>
      <dgm:t>
        <a:bodyPr/>
        <a:lstStyle/>
        <a:p>
          <a:endParaRPr lang="en-US"/>
        </a:p>
      </dgm:t>
    </dgm:pt>
    <dgm:pt modelId="{027CC8BA-D2A6-498D-B9E0-7E8862A70FEA}">
      <dgm:prSet/>
      <dgm:spPr/>
      <dgm:t>
        <a:bodyPr/>
        <a:lstStyle/>
        <a:p>
          <a:r>
            <a:rPr lang="en-US"/>
            <a:t>Doing it right is ethical and operationally smart.</a:t>
          </a:r>
        </a:p>
      </dgm:t>
    </dgm:pt>
    <dgm:pt modelId="{53709BC7-FB23-4ED1-874E-900BADB4B4B4}" type="parTrans" cxnId="{7134831E-69AC-448D-8A79-0ED6C4619C9E}">
      <dgm:prSet/>
      <dgm:spPr/>
      <dgm:t>
        <a:bodyPr/>
        <a:lstStyle/>
        <a:p>
          <a:endParaRPr lang="en-US"/>
        </a:p>
      </dgm:t>
    </dgm:pt>
    <dgm:pt modelId="{66BC9F44-050D-4346-B215-398A0C4F5FED}" type="sibTrans" cxnId="{7134831E-69AC-448D-8A79-0ED6C4619C9E}">
      <dgm:prSet/>
      <dgm:spPr/>
      <dgm:t>
        <a:bodyPr/>
        <a:lstStyle/>
        <a:p>
          <a:endParaRPr lang="en-US"/>
        </a:p>
      </dgm:t>
    </dgm:pt>
    <dgm:pt modelId="{F4DE5BC3-47C9-F249-A58B-09AB565254AC}" type="pres">
      <dgm:prSet presAssocID="{5045782D-034A-4663-B63A-ABBC1CAEE68D}" presName="vert0" presStyleCnt="0">
        <dgm:presLayoutVars>
          <dgm:dir/>
          <dgm:animOne val="branch"/>
          <dgm:animLvl val="lvl"/>
        </dgm:presLayoutVars>
      </dgm:prSet>
      <dgm:spPr/>
    </dgm:pt>
    <dgm:pt modelId="{E54909FC-203E-D046-8959-75CD5E0889B5}" type="pres">
      <dgm:prSet presAssocID="{D13FF758-5B22-4792-871C-1896B180F474}" presName="thickLine" presStyleLbl="alignNode1" presStyleIdx="0" presStyleCnt="4"/>
      <dgm:spPr/>
    </dgm:pt>
    <dgm:pt modelId="{A240A146-FD41-6E4E-BDE3-EA9C4669F0DD}" type="pres">
      <dgm:prSet presAssocID="{D13FF758-5B22-4792-871C-1896B180F474}" presName="horz1" presStyleCnt="0"/>
      <dgm:spPr/>
    </dgm:pt>
    <dgm:pt modelId="{5C1EC772-A630-0A4D-9F77-370A553FBA8A}" type="pres">
      <dgm:prSet presAssocID="{D13FF758-5B22-4792-871C-1896B180F474}" presName="tx1" presStyleLbl="revTx" presStyleIdx="0" presStyleCnt="4"/>
      <dgm:spPr/>
    </dgm:pt>
    <dgm:pt modelId="{71CC9E16-3215-DC44-89D9-45AD6A7901A8}" type="pres">
      <dgm:prSet presAssocID="{D13FF758-5B22-4792-871C-1896B180F474}" presName="vert1" presStyleCnt="0"/>
      <dgm:spPr/>
    </dgm:pt>
    <dgm:pt modelId="{8B2EDA05-A13A-9048-B826-F9518566AB2F}" type="pres">
      <dgm:prSet presAssocID="{90BDBAE5-2EEF-4EA9-AA80-F069C520948B}" presName="thickLine" presStyleLbl="alignNode1" presStyleIdx="1" presStyleCnt="4"/>
      <dgm:spPr/>
    </dgm:pt>
    <dgm:pt modelId="{FB0C273C-2F42-7442-A7CD-FC18AC4F2CB6}" type="pres">
      <dgm:prSet presAssocID="{90BDBAE5-2EEF-4EA9-AA80-F069C520948B}" presName="horz1" presStyleCnt="0"/>
      <dgm:spPr/>
    </dgm:pt>
    <dgm:pt modelId="{9E1B045C-58B4-D54C-8125-F0706A110A4E}" type="pres">
      <dgm:prSet presAssocID="{90BDBAE5-2EEF-4EA9-AA80-F069C520948B}" presName="tx1" presStyleLbl="revTx" presStyleIdx="1" presStyleCnt="4"/>
      <dgm:spPr/>
    </dgm:pt>
    <dgm:pt modelId="{7166F80D-4D10-1A44-85E3-84190DE6635F}" type="pres">
      <dgm:prSet presAssocID="{90BDBAE5-2EEF-4EA9-AA80-F069C520948B}" presName="vert1" presStyleCnt="0"/>
      <dgm:spPr/>
    </dgm:pt>
    <dgm:pt modelId="{FF599749-1B7A-8146-A596-0F8800BD8EF5}" type="pres">
      <dgm:prSet presAssocID="{8E595CD6-A92D-426F-818A-EEB110EBE373}" presName="thickLine" presStyleLbl="alignNode1" presStyleIdx="2" presStyleCnt="4"/>
      <dgm:spPr/>
    </dgm:pt>
    <dgm:pt modelId="{45C0C6FE-F578-AE42-BC5B-1DDA5CB49C79}" type="pres">
      <dgm:prSet presAssocID="{8E595CD6-A92D-426F-818A-EEB110EBE373}" presName="horz1" presStyleCnt="0"/>
      <dgm:spPr/>
    </dgm:pt>
    <dgm:pt modelId="{7B064934-8BD6-4B4F-A5BA-57D04299561C}" type="pres">
      <dgm:prSet presAssocID="{8E595CD6-A92D-426F-818A-EEB110EBE373}" presName="tx1" presStyleLbl="revTx" presStyleIdx="2" presStyleCnt="4"/>
      <dgm:spPr/>
    </dgm:pt>
    <dgm:pt modelId="{7667F5F1-39F5-0244-B6CC-7CCE4CC2B39A}" type="pres">
      <dgm:prSet presAssocID="{8E595CD6-A92D-426F-818A-EEB110EBE373}" presName="vert1" presStyleCnt="0"/>
      <dgm:spPr/>
    </dgm:pt>
    <dgm:pt modelId="{86A3337C-5A6B-C841-90C9-52AFB66E4849}" type="pres">
      <dgm:prSet presAssocID="{027CC8BA-D2A6-498D-B9E0-7E8862A70FEA}" presName="thickLine" presStyleLbl="alignNode1" presStyleIdx="3" presStyleCnt="4"/>
      <dgm:spPr/>
    </dgm:pt>
    <dgm:pt modelId="{4BE5BE4D-33F8-DE46-AF17-AE97269C46CB}" type="pres">
      <dgm:prSet presAssocID="{027CC8BA-D2A6-498D-B9E0-7E8862A70FEA}" presName="horz1" presStyleCnt="0"/>
      <dgm:spPr/>
    </dgm:pt>
    <dgm:pt modelId="{4C59544B-6990-D942-8FF4-319B3D2B9029}" type="pres">
      <dgm:prSet presAssocID="{027CC8BA-D2A6-498D-B9E0-7E8862A70FEA}" presName="tx1" presStyleLbl="revTx" presStyleIdx="3" presStyleCnt="4"/>
      <dgm:spPr/>
    </dgm:pt>
    <dgm:pt modelId="{A6E214A2-F630-754F-8E6C-B6DBAAF3C7EA}" type="pres">
      <dgm:prSet presAssocID="{027CC8BA-D2A6-498D-B9E0-7E8862A70FEA}" presName="vert1" presStyleCnt="0"/>
      <dgm:spPr/>
    </dgm:pt>
  </dgm:ptLst>
  <dgm:cxnLst>
    <dgm:cxn modelId="{7134831E-69AC-448D-8A79-0ED6C4619C9E}" srcId="{5045782D-034A-4663-B63A-ABBC1CAEE68D}" destId="{027CC8BA-D2A6-498D-B9E0-7E8862A70FEA}" srcOrd="3" destOrd="0" parTransId="{53709BC7-FB23-4ED1-874E-900BADB4B4B4}" sibTransId="{66BC9F44-050D-4346-B215-398A0C4F5FED}"/>
    <dgm:cxn modelId="{1803A543-1D4D-F54A-89CE-E0705DE900A5}" type="presOf" srcId="{8E595CD6-A92D-426F-818A-EEB110EBE373}" destId="{7B064934-8BD6-4B4F-A5BA-57D04299561C}" srcOrd="0" destOrd="0" presId="urn:microsoft.com/office/officeart/2008/layout/LinedList"/>
    <dgm:cxn modelId="{A50A7648-688F-2E46-8C5A-AF94E2B193F7}" type="presOf" srcId="{5045782D-034A-4663-B63A-ABBC1CAEE68D}" destId="{F4DE5BC3-47C9-F249-A58B-09AB565254AC}" srcOrd="0" destOrd="0" presId="urn:microsoft.com/office/officeart/2008/layout/LinedList"/>
    <dgm:cxn modelId="{2CD6EF50-C1C8-1448-935A-86E889483BD0}" type="presOf" srcId="{D13FF758-5B22-4792-871C-1896B180F474}" destId="{5C1EC772-A630-0A4D-9F77-370A553FBA8A}" srcOrd="0" destOrd="0" presId="urn:microsoft.com/office/officeart/2008/layout/LinedList"/>
    <dgm:cxn modelId="{14037EAF-BED0-C14F-A544-6BFCE67D3ABD}" type="presOf" srcId="{90BDBAE5-2EEF-4EA9-AA80-F069C520948B}" destId="{9E1B045C-58B4-D54C-8125-F0706A110A4E}" srcOrd="0" destOrd="0" presId="urn:microsoft.com/office/officeart/2008/layout/LinedList"/>
    <dgm:cxn modelId="{29F135C1-1BB6-734A-BE93-3C5B9C70A723}" type="presOf" srcId="{027CC8BA-D2A6-498D-B9E0-7E8862A70FEA}" destId="{4C59544B-6990-D942-8FF4-319B3D2B9029}" srcOrd="0" destOrd="0" presId="urn:microsoft.com/office/officeart/2008/layout/LinedList"/>
    <dgm:cxn modelId="{6F5339DA-99E3-49EA-B8FE-DAA28786059E}" srcId="{5045782D-034A-4663-B63A-ABBC1CAEE68D}" destId="{8E595CD6-A92D-426F-818A-EEB110EBE373}" srcOrd="2" destOrd="0" parTransId="{E4F7A3E5-A984-48D9-ABD1-42D90447F8C3}" sibTransId="{C0E5D840-2339-4DD1-A262-9B2B4CB9B2DD}"/>
    <dgm:cxn modelId="{7A25A3F8-1652-4C24-8BAC-DC85C39C8016}" srcId="{5045782D-034A-4663-B63A-ABBC1CAEE68D}" destId="{D13FF758-5B22-4792-871C-1896B180F474}" srcOrd="0" destOrd="0" parTransId="{A7AD8437-6504-493B-BC9F-A75D26275372}" sibTransId="{5E19BD86-8B10-4E26-9D78-54EEAF8F93F9}"/>
    <dgm:cxn modelId="{274B86F9-20D3-4E4E-A339-355F03699132}" srcId="{5045782D-034A-4663-B63A-ABBC1CAEE68D}" destId="{90BDBAE5-2EEF-4EA9-AA80-F069C520948B}" srcOrd="1" destOrd="0" parTransId="{F8AB9DEC-B412-4AF4-8195-7F8D8AB52EFF}" sibTransId="{76ED1E64-5F34-4A1F-908A-3E0048F81A76}"/>
    <dgm:cxn modelId="{FA1376AB-BD83-0E4F-931D-D9B44BE4B8C7}" type="presParOf" srcId="{F4DE5BC3-47C9-F249-A58B-09AB565254AC}" destId="{E54909FC-203E-D046-8959-75CD5E0889B5}" srcOrd="0" destOrd="0" presId="urn:microsoft.com/office/officeart/2008/layout/LinedList"/>
    <dgm:cxn modelId="{3FFD5848-7999-504A-BA03-D36A93BBC291}" type="presParOf" srcId="{F4DE5BC3-47C9-F249-A58B-09AB565254AC}" destId="{A240A146-FD41-6E4E-BDE3-EA9C4669F0DD}" srcOrd="1" destOrd="0" presId="urn:microsoft.com/office/officeart/2008/layout/LinedList"/>
    <dgm:cxn modelId="{6B26CEB9-38D4-F241-98CC-A102B0CD5DBF}" type="presParOf" srcId="{A240A146-FD41-6E4E-BDE3-EA9C4669F0DD}" destId="{5C1EC772-A630-0A4D-9F77-370A553FBA8A}" srcOrd="0" destOrd="0" presId="urn:microsoft.com/office/officeart/2008/layout/LinedList"/>
    <dgm:cxn modelId="{D95AB29D-4232-814F-9CB8-4EF0A4AC2470}" type="presParOf" srcId="{A240A146-FD41-6E4E-BDE3-EA9C4669F0DD}" destId="{71CC9E16-3215-DC44-89D9-45AD6A7901A8}" srcOrd="1" destOrd="0" presId="urn:microsoft.com/office/officeart/2008/layout/LinedList"/>
    <dgm:cxn modelId="{1B13F5AB-384E-1E40-B815-282609FD43EB}" type="presParOf" srcId="{F4DE5BC3-47C9-F249-A58B-09AB565254AC}" destId="{8B2EDA05-A13A-9048-B826-F9518566AB2F}" srcOrd="2" destOrd="0" presId="urn:microsoft.com/office/officeart/2008/layout/LinedList"/>
    <dgm:cxn modelId="{4C6031A7-4354-4443-B02D-B80C78E3B3D1}" type="presParOf" srcId="{F4DE5BC3-47C9-F249-A58B-09AB565254AC}" destId="{FB0C273C-2F42-7442-A7CD-FC18AC4F2CB6}" srcOrd="3" destOrd="0" presId="urn:microsoft.com/office/officeart/2008/layout/LinedList"/>
    <dgm:cxn modelId="{F0C0CF62-3011-C348-8504-F6947878021E}" type="presParOf" srcId="{FB0C273C-2F42-7442-A7CD-FC18AC4F2CB6}" destId="{9E1B045C-58B4-D54C-8125-F0706A110A4E}" srcOrd="0" destOrd="0" presId="urn:microsoft.com/office/officeart/2008/layout/LinedList"/>
    <dgm:cxn modelId="{3A890ED7-E852-B144-A47E-215BE77AF3B4}" type="presParOf" srcId="{FB0C273C-2F42-7442-A7CD-FC18AC4F2CB6}" destId="{7166F80D-4D10-1A44-85E3-84190DE6635F}" srcOrd="1" destOrd="0" presId="urn:microsoft.com/office/officeart/2008/layout/LinedList"/>
    <dgm:cxn modelId="{E845F8E2-5FC4-E34B-8EB8-0FA18C7658DB}" type="presParOf" srcId="{F4DE5BC3-47C9-F249-A58B-09AB565254AC}" destId="{FF599749-1B7A-8146-A596-0F8800BD8EF5}" srcOrd="4" destOrd="0" presId="urn:microsoft.com/office/officeart/2008/layout/LinedList"/>
    <dgm:cxn modelId="{454EE41B-48EC-0D40-BE5D-73FFF74EF4C9}" type="presParOf" srcId="{F4DE5BC3-47C9-F249-A58B-09AB565254AC}" destId="{45C0C6FE-F578-AE42-BC5B-1DDA5CB49C79}" srcOrd="5" destOrd="0" presId="urn:microsoft.com/office/officeart/2008/layout/LinedList"/>
    <dgm:cxn modelId="{2EE4E1F2-59B3-D24B-A656-FF571A723EA9}" type="presParOf" srcId="{45C0C6FE-F578-AE42-BC5B-1DDA5CB49C79}" destId="{7B064934-8BD6-4B4F-A5BA-57D04299561C}" srcOrd="0" destOrd="0" presId="urn:microsoft.com/office/officeart/2008/layout/LinedList"/>
    <dgm:cxn modelId="{58282164-9C0E-0C4D-9CA6-4E33FAA5161A}" type="presParOf" srcId="{45C0C6FE-F578-AE42-BC5B-1DDA5CB49C79}" destId="{7667F5F1-39F5-0244-B6CC-7CCE4CC2B39A}" srcOrd="1" destOrd="0" presId="urn:microsoft.com/office/officeart/2008/layout/LinedList"/>
    <dgm:cxn modelId="{4A6D80E0-9CC1-E64B-9FF8-2A03BEB77255}" type="presParOf" srcId="{F4DE5BC3-47C9-F249-A58B-09AB565254AC}" destId="{86A3337C-5A6B-C841-90C9-52AFB66E4849}" srcOrd="6" destOrd="0" presId="urn:microsoft.com/office/officeart/2008/layout/LinedList"/>
    <dgm:cxn modelId="{EF1CF926-08B4-4547-8ABA-C8D034BA0D30}" type="presParOf" srcId="{F4DE5BC3-47C9-F249-A58B-09AB565254AC}" destId="{4BE5BE4D-33F8-DE46-AF17-AE97269C46CB}" srcOrd="7" destOrd="0" presId="urn:microsoft.com/office/officeart/2008/layout/LinedList"/>
    <dgm:cxn modelId="{2B2A6D7F-D190-7340-A1AC-E4869DEAB393}" type="presParOf" srcId="{4BE5BE4D-33F8-DE46-AF17-AE97269C46CB}" destId="{4C59544B-6990-D942-8FF4-319B3D2B9029}" srcOrd="0" destOrd="0" presId="urn:microsoft.com/office/officeart/2008/layout/LinedList"/>
    <dgm:cxn modelId="{E25B2523-FECA-7B47-9524-EA98DD84E95B}" type="presParOf" srcId="{4BE5BE4D-33F8-DE46-AF17-AE97269C46CB}" destId="{A6E214A2-F630-754F-8E6C-B6DBAAF3C7E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7D469C-02A3-494C-8D24-1C3EF8FDE819}"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C6A056E-D90D-417B-848F-CB5AD79356B1}">
      <dgm:prSet/>
      <dgm:spPr/>
      <dgm:t>
        <a:bodyPr/>
        <a:lstStyle/>
        <a:p>
          <a:r>
            <a:rPr lang="en-US"/>
            <a:t>Purposeful Utility</a:t>
          </a:r>
        </a:p>
      </dgm:t>
    </dgm:pt>
    <dgm:pt modelId="{931DD282-8663-43AA-9F09-4CC5FF2DED38}" type="parTrans" cxnId="{73D0F2CF-6023-4717-91F9-98EFE82C9361}">
      <dgm:prSet/>
      <dgm:spPr/>
      <dgm:t>
        <a:bodyPr/>
        <a:lstStyle/>
        <a:p>
          <a:endParaRPr lang="en-US"/>
        </a:p>
      </dgm:t>
    </dgm:pt>
    <dgm:pt modelId="{F0EC66D8-2A3F-4912-A292-62C3E25810AE}" type="sibTrans" cxnId="{73D0F2CF-6023-4717-91F9-98EFE82C9361}">
      <dgm:prSet/>
      <dgm:spPr/>
      <dgm:t>
        <a:bodyPr/>
        <a:lstStyle/>
        <a:p>
          <a:endParaRPr lang="en-US"/>
        </a:p>
      </dgm:t>
    </dgm:pt>
    <dgm:pt modelId="{CD603E3B-575E-4FBF-A61F-B992E4041A8A}">
      <dgm:prSet/>
      <dgm:spPr/>
      <dgm:t>
        <a:bodyPr/>
        <a:lstStyle/>
        <a:p>
          <a:r>
            <a:rPr lang="en-US"/>
            <a:t>Honest Restraint</a:t>
          </a:r>
        </a:p>
      </dgm:t>
    </dgm:pt>
    <dgm:pt modelId="{93AE23E5-5558-48AF-86C9-1252E9318E89}" type="parTrans" cxnId="{875B14EC-4513-4167-928D-06697DE19B3F}">
      <dgm:prSet/>
      <dgm:spPr/>
      <dgm:t>
        <a:bodyPr/>
        <a:lstStyle/>
        <a:p>
          <a:endParaRPr lang="en-US"/>
        </a:p>
      </dgm:t>
    </dgm:pt>
    <dgm:pt modelId="{4A4436DB-F8B9-4659-B317-10933A2D60F3}" type="sibTrans" cxnId="{875B14EC-4513-4167-928D-06697DE19B3F}">
      <dgm:prSet/>
      <dgm:spPr/>
      <dgm:t>
        <a:bodyPr/>
        <a:lstStyle/>
        <a:p>
          <a:endParaRPr lang="en-US"/>
        </a:p>
      </dgm:t>
    </dgm:pt>
    <dgm:pt modelId="{3BC7F004-E698-478C-AE3B-391FFDA2B0BF}">
      <dgm:prSet/>
      <dgm:spPr/>
      <dgm:t>
        <a:bodyPr/>
        <a:lstStyle/>
        <a:p>
          <a:r>
            <a:rPr lang="en-US"/>
            <a:t>Durable Care</a:t>
          </a:r>
        </a:p>
      </dgm:t>
    </dgm:pt>
    <dgm:pt modelId="{E68875FD-F419-4C7D-B8CF-888F001559DC}" type="parTrans" cxnId="{00ADB06E-BD75-4037-B9AA-4B89CAE0B309}">
      <dgm:prSet/>
      <dgm:spPr/>
      <dgm:t>
        <a:bodyPr/>
        <a:lstStyle/>
        <a:p>
          <a:endParaRPr lang="en-US"/>
        </a:p>
      </dgm:t>
    </dgm:pt>
    <dgm:pt modelId="{DA4A983D-7533-433E-81C7-C1DBBDCA4038}" type="sibTrans" cxnId="{00ADB06E-BD75-4037-B9AA-4B89CAE0B309}">
      <dgm:prSet/>
      <dgm:spPr/>
      <dgm:t>
        <a:bodyPr/>
        <a:lstStyle/>
        <a:p>
          <a:endParaRPr lang="en-US"/>
        </a:p>
      </dgm:t>
    </dgm:pt>
    <dgm:pt modelId="{3E5DE178-FCC2-457C-ADCC-D5A9A425C87D}" type="pres">
      <dgm:prSet presAssocID="{907D469C-02A3-494C-8D24-1C3EF8FDE819}" presName="root" presStyleCnt="0">
        <dgm:presLayoutVars>
          <dgm:dir/>
          <dgm:resizeHandles val="exact"/>
        </dgm:presLayoutVars>
      </dgm:prSet>
      <dgm:spPr/>
    </dgm:pt>
    <dgm:pt modelId="{678ADD89-D371-4978-82FF-1483EDB4D533}" type="pres">
      <dgm:prSet presAssocID="{2C6A056E-D90D-417B-848F-CB5AD79356B1}" presName="compNode" presStyleCnt="0"/>
      <dgm:spPr/>
    </dgm:pt>
    <dgm:pt modelId="{950B9C73-C1B0-40EF-A811-EAF6E5D656CF}" type="pres">
      <dgm:prSet presAssocID="{2C6A056E-D90D-417B-848F-CB5AD79356B1}" presName="bgRect" presStyleLbl="bgShp" presStyleIdx="0" presStyleCnt="3"/>
      <dgm:spPr/>
    </dgm:pt>
    <dgm:pt modelId="{76BA0E5A-AA33-4FA5-BF55-E2B467E29293}" type="pres">
      <dgm:prSet presAssocID="{2C6A056E-D90D-417B-848F-CB5AD79356B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ghtbulb"/>
        </a:ext>
      </dgm:extLst>
    </dgm:pt>
    <dgm:pt modelId="{A0AE4D3B-A20D-46B3-B4B6-801272B09C36}" type="pres">
      <dgm:prSet presAssocID="{2C6A056E-D90D-417B-848F-CB5AD79356B1}" presName="spaceRect" presStyleCnt="0"/>
      <dgm:spPr/>
    </dgm:pt>
    <dgm:pt modelId="{12EA9D03-3057-44E1-AD6B-2B8F485E1F26}" type="pres">
      <dgm:prSet presAssocID="{2C6A056E-D90D-417B-848F-CB5AD79356B1}" presName="parTx" presStyleLbl="revTx" presStyleIdx="0" presStyleCnt="3">
        <dgm:presLayoutVars>
          <dgm:chMax val="0"/>
          <dgm:chPref val="0"/>
        </dgm:presLayoutVars>
      </dgm:prSet>
      <dgm:spPr/>
    </dgm:pt>
    <dgm:pt modelId="{97661F1D-081B-474D-8CC2-4D495067B314}" type="pres">
      <dgm:prSet presAssocID="{F0EC66D8-2A3F-4912-A292-62C3E25810AE}" presName="sibTrans" presStyleCnt="0"/>
      <dgm:spPr/>
    </dgm:pt>
    <dgm:pt modelId="{DCE61FDB-9F2A-4C18-9A55-249CD0176ACF}" type="pres">
      <dgm:prSet presAssocID="{CD603E3B-575E-4FBF-A61F-B992E4041A8A}" presName="compNode" presStyleCnt="0"/>
      <dgm:spPr/>
    </dgm:pt>
    <dgm:pt modelId="{0ABF27A3-80C1-4A21-8C97-02908AA65E13}" type="pres">
      <dgm:prSet presAssocID="{CD603E3B-575E-4FBF-A61F-B992E4041A8A}" presName="bgRect" presStyleLbl="bgShp" presStyleIdx="1" presStyleCnt="3"/>
      <dgm:spPr/>
    </dgm:pt>
    <dgm:pt modelId="{C895E747-8A0D-481B-B682-86C61DAC4156}" type="pres">
      <dgm:prSet presAssocID="{CD603E3B-575E-4FBF-A61F-B992E4041A8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ales of Justice"/>
        </a:ext>
      </dgm:extLst>
    </dgm:pt>
    <dgm:pt modelId="{E8CD5389-5F4E-499A-9F3D-3C2FD5A6694A}" type="pres">
      <dgm:prSet presAssocID="{CD603E3B-575E-4FBF-A61F-B992E4041A8A}" presName="spaceRect" presStyleCnt="0"/>
      <dgm:spPr/>
    </dgm:pt>
    <dgm:pt modelId="{BC38B729-63F9-4451-BD93-4B568DFAAF53}" type="pres">
      <dgm:prSet presAssocID="{CD603E3B-575E-4FBF-A61F-B992E4041A8A}" presName="parTx" presStyleLbl="revTx" presStyleIdx="1" presStyleCnt="3">
        <dgm:presLayoutVars>
          <dgm:chMax val="0"/>
          <dgm:chPref val="0"/>
        </dgm:presLayoutVars>
      </dgm:prSet>
      <dgm:spPr/>
    </dgm:pt>
    <dgm:pt modelId="{8ED4A016-7C7D-4490-A06D-416A38BBA492}" type="pres">
      <dgm:prSet presAssocID="{4A4436DB-F8B9-4659-B317-10933A2D60F3}" presName="sibTrans" presStyleCnt="0"/>
      <dgm:spPr/>
    </dgm:pt>
    <dgm:pt modelId="{92C69AA4-FCF1-4C59-A5B1-3DAF45CEA1D2}" type="pres">
      <dgm:prSet presAssocID="{3BC7F004-E698-478C-AE3B-391FFDA2B0BF}" presName="compNode" presStyleCnt="0"/>
      <dgm:spPr/>
    </dgm:pt>
    <dgm:pt modelId="{EB216BFF-4D2E-48A8-A45B-F962D9C8F839}" type="pres">
      <dgm:prSet presAssocID="{3BC7F004-E698-478C-AE3B-391FFDA2B0BF}" presName="bgRect" presStyleLbl="bgShp" presStyleIdx="2" presStyleCnt="3"/>
      <dgm:spPr/>
    </dgm:pt>
    <dgm:pt modelId="{AFE57D11-62CF-4BC4-912F-BD0BFAE9B9BB}" type="pres">
      <dgm:prSet presAssocID="{3BC7F004-E698-478C-AE3B-391FFDA2B0B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dical"/>
        </a:ext>
      </dgm:extLst>
    </dgm:pt>
    <dgm:pt modelId="{6571F834-94FB-4A44-9B5D-01DE7B04D93C}" type="pres">
      <dgm:prSet presAssocID="{3BC7F004-E698-478C-AE3B-391FFDA2B0BF}" presName="spaceRect" presStyleCnt="0"/>
      <dgm:spPr/>
    </dgm:pt>
    <dgm:pt modelId="{42A9DF79-6432-484C-8F97-75566FBCC38F}" type="pres">
      <dgm:prSet presAssocID="{3BC7F004-E698-478C-AE3B-391FFDA2B0BF}" presName="parTx" presStyleLbl="revTx" presStyleIdx="2" presStyleCnt="3">
        <dgm:presLayoutVars>
          <dgm:chMax val="0"/>
          <dgm:chPref val="0"/>
        </dgm:presLayoutVars>
      </dgm:prSet>
      <dgm:spPr/>
    </dgm:pt>
  </dgm:ptLst>
  <dgm:cxnLst>
    <dgm:cxn modelId="{7D0E6D13-65CE-40A3-9AE5-8FD2A0023927}" type="presOf" srcId="{3BC7F004-E698-478C-AE3B-391FFDA2B0BF}" destId="{42A9DF79-6432-484C-8F97-75566FBCC38F}" srcOrd="0" destOrd="0" presId="urn:microsoft.com/office/officeart/2018/2/layout/IconVerticalSolidList"/>
    <dgm:cxn modelId="{00ADB06E-BD75-4037-B9AA-4B89CAE0B309}" srcId="{907D469C-02A3-494C-8D24-1C3EF8FDE819}" destId="{3BC7F004-E698-478C-AE3B-391FFDA2B0BF}" srcOrd="2" destOrd="0" parTransId="{E68875FD-F419-4C7D-B8CF-888F001559DC}" sibTransId="{DA4A983D-7533-433E-81C7-C1DBBDCA4038}"/>
    <dgm:cxn modelId="{E561E677-E18A-4270-BC6B-82B1C44C2FF6}" type="presOf" srcId="{2C6A056E-D90D-417B-848F-CB5AD79356B1}" destId="{12EA9D03-3057-44E1-AD6B-2B8F485E1F26}" srcOrd="0" destOrd="0" presId="urn:microsoft.com/office/officeart/2018/2/layout/IconVerticalSolidList"/>
    <dgm:cxn modelId="{73D0F2CF-6023-4717-91F9-98EFE82C9361}" srcId="{907D469C-02A3-494C-8D24-1C3EF8FDE819}" destId="{2C6A056E-D90D-417B-848F-CB5AD79356B1}" srcOrd="0" destOrd="0" parTransId="{931DD282-8663-43AA-9F09-4CC5FF2DED38}" sibTransId="{F0EC66D8-2A3F-4912-A292-62C3E25810AE}"/>
    <dgm:cxn modelId="{875B14EC-4513-4167-928D-06697DE19B3F}" srcId="{907D469C-02A3-494C-8D24-1C3EF8FDE819}" destId="{CD603E3B-575E-4FBF-A61F-B992E4041A8A}" srcOrd="1" destOrd="0" parTransId="{93AE23E5-5558-48AF-86C9-1252E9318E89}" sibTransId="{4A4436DB-F8B9-4659-B317-10933A2D60F3}"/>
    <dgm:cxn modelId="{623B17ED-4457-4BBB-A57B-E535B915A988}" type="presOf" srcId="{CD603E3B-575E-4FBF-A61F-B992E4041A8A}" destId="{BC38B729-63F9-4451-BD93-4B568DFAAF53}" srcOrd="0" destOrd="0" presId="urn:microsoft.com/office/officeart/2018/2/layout/IconVerticalSolidList"/>
    <dgm:cxn modelId="{E889B1FA-B42C-4400-8CC1-C9F6A2667EB1}" type="presOf" srcId="{907D469C-02A3-494C-8D24-1C3EF8FDE819}" destId="{3E5DE178-FCC2-457C-ADCC-D5A9A425C87D}" srcOrd="0" destOrd="0" presId="urn:microsoft.com/office/officeart/2018/2/layout/IconVerticalSolidList"/>
    <dgm:cxn modelId="{2E0A1F95-439D-4508-96B9-1A257EE81A4B}" type="presParOf" srcId="{3E5DE178-FCC2-457C-ADCC-D5A9A425C87D}" destId="{678ADD89-D371-4978-82FF-1483EDB4D533}" srcOrd="0" destOrd="0" presId="urn:microsoft.com/office/officeart/2018/2/layout/IconVerticalSolidList"/>
    <dgm:cxn modelId="{14705752-4AF0-4765-B4E3-06E9E9C6333E}" type="presParOf" srcId="{678ADD89-D371-4978-82FF-1483EDB4D533}" destId="{950B9C73-C1B0-40EF-A811-EAF6E5D656CF}" srcOrd="0" destOrd="0" presId="urn:microsoft.com/office/officeart/2018/2/layout/IconVerticalSolidList"/>
    <dgm:cxn modelId="{3B0BEBE2-49AA-4EB9-BD43-76238FB4E6C4}" type="presParOf" srcId="{678ADD89-D371-4978-82FF-1483EDB4D533}" destId="{76BA0E5A-AA33-4FA5-BF55-E2B467E29293}" srcOrd="1" destOrd="0" presId="urn:microsoft.com/office/officeart/2018/2/layout/IconVerticalSolidList"/>
    <dgm:cxn modelId="{187DBF78-1DA4-40C3-8693-19C2856B6817}" type="presParOf" srcId="{678ADD89-D371-4978-82FF-1483EDB4D533}" destId="{A0AE4D3B-A20D-46B3-B4B6-801272B09C36}" srcOrd="2" destOrd="0" presId="urn:microsoft.com/office/officeart/2018/2/layout/IconVerticalSolidList"/>
    <dgm:cxn modelId="{1268FA70-5841-4F8E-A757-A2DB87035794}" type="presParOf" srcId="{678ADD89-D371-4978-82FF-1483EDB4D533}" destId="{12EA9D03-3057-44E1-AD6B-2B8F485E1F26}" srcOrd="3" destOrd="0" presId="urn:microsoft.com/office/officeart/2018/2/layout/IconVerticalSolidList"/>
    <dgm:cxn modelId="{B4068C11-A8CF-414A-B18E-F6C360F5C985}" type="presParOf" srcId="{3E5DE178-FCC2-457C-ADCC-D5A9A425C87D}" destId="{97661F1D-081B-474D-8CC2-4D495067B314}" srcOrd="1" destOrd="0" presId="urn:microsoft.com/office/officeart/2018/2/layout/IconVerticalSolidList"/>
    <dgm:cxn modelId="{CE82B565-318F-46C4-AF43-C911CD3F5C41}" type="presParOf" srcId="{3E5DE178-FCC2-457C-ADCC-D5A9A425C87D}" destId="{DCE61FDB-9F2A-4C18-9A55-249CD0176ACF}" srcOrd="2" destOrd="0" presId="urn:microsoft.com/office/officeart/2018/2/layout/IconVerticalSolidList"/>
    <dgm:cxn modelId="{37297E79-770C-4A34-8886-D1EB027C0FF7}" type="presParOf" srcId="{DCE61FDB-9F2A-4C18-9A55-249CD0176ACF}" destId="{0ABF27A3-80C1-4A21-8C97-02908AA65E13}" srcOrd="0" destOrd="0" presId="urn:microsoft.com/office/officeart/2018/2/layout/IconVerticalSolidList"/>
    <dgm:cxn modelId="{3C102810-A7D9-4885-9AC6-22D339B81811}" type="presParOf" srcId="{DCE61FDB-9F2A-4C18-9A55-249CD0176ACF}" destId="{C895E747-8A0D-481B-B682-86C61DAC4156}" srcOrd="1" destOrd="0" presId="urn:microsoft.com/office/officeart/2018/2/layout/IconVerticalSolidList"/>
    <dgm:cxn modelId="{B339B5E7-63B0-4006-BFDF-928307AC1CB7}" type="presParOf" srcId="{DCE61FDB-9F2A-4C18-9A55-249CD0176ACF}" destId="{E8CD5389-5F4E-499A-9F3D-3C2FD5A6694A}" srcOrd="2" destOrd="0" presId="urn:microsoft.com/office/officeart/2018/2/layout/IconVerticalSolidList"/>
    <dgm:cxn modelId="{1E81DFAF-A8A6-4B1D-B850-F593030D8E9D}" type="presParOf" srcId="{DCE61FDB-9F2A-4C18-9A55-249CD0176ACF}" destId="{BC38B729-63F9-4451-BD93-4B568DFAAF53}" srcOrd="3" destOrd="0" presId="urn:microsoft.com/office/officeart/2018/2/layout/IconVerticalSolidList"/>
    <dgm:cxn modelId="{1AEAB4C6-73CE-48B3-B2BF-56DC0220F0A4}" type="presParOf" srcId="{3E5DE178-FCC2-457C-ADCC-D5A9A425C87D}" destId="{8ED4A016-7C7D-4490-A06D-416A38BBA492}" srcOrd="3" destOrd="0" presId="urn:microsoft.com/office/officeart/2018/2/layout/IconVerticalSolidList"/>
    <dgm:cxn modelId="{ECAD2771-20F1-40CE-A815-64484A8E13FB}" type="presParOf" srcId="{3E5DE178-FCC2-457C-ADCC-D5A9A425C87D}" destId="{92C69AA4-FCF1-4C59-A5B1-3DAF45CEA1D2}" srcOrd="4" destOrd="0" presId="urn:microsoft.com/office/officeart/2018/2/layout/IconVerticalSolidList"/>
    <dgm:cxn modelId="{4AD1043F-7A69-4E30-A139-21B9B4DDF9CE}" type="presParOf" srcId="{92C69AA4-FCF1-4C59-A5B1-3DAF45CEA1D2}" destId="{EB216BFF-4D2E-48A8-A45B-F962D9C8F839}" srcOrd="0" destOrd="0" presId="urn:microsoft.com/office/officeart/2018/2/layout/IconVerticalSolidList"/>
    <dgm:cxn modelId="{CF860D11-8A84-4F19-A1FE-A378738D248F}" type="presParOf" srcId="{92C69AA4-FCF1-4C59-A5B1-3DAF45CEA1D2}" destId="{AFE57D11-62CF-4BC4-912F-BD0BFAE9B9BB}" srcOrd="1" destOrd="0" presId="urn:microsoft.com/office/officeart/2018/2/layout/IconVerticalSolidList"/>
    <dgm:cxn modelId="{D87FDDDE-3238-42B1-B9C1-D3DCD0F9C49A}" type="presParOf" srcId="{92C69AA4-FCF1-4C59-A5B1-3DAF45CEA1D2}" destId="{6571F834-94FB-4A44-9B5D-01DE7B04D93C}" srcOrd="2" destOrd="0" presId="urn:microsoft.com/office/officeart/2018/2/layout/IconVerticalSolidList"/>
    <dgm:cxn modelId="{47B11AE3-DF38-4CA1-8A9D-B572869F266B}" type="presParOf" srcId="{92C69AA4-FCF1-4C59-A5B1-3DAF45CEA1D2}" destId="{42A9DF79-6432-484C-8F97-75566FBCC38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6E89B1D-071C-48A6-9D77-3A14F08876B9}" type="doc">
      <dgm:prSet loTypeId="urn:microsoft.com/office/officeart/2005/8/layout/matrix3" loCatId="matrix" qsTypeId="urn:microsoft.com/office/officeart/2005/8/quickstyle/simple1" qsCatId="simple" csTypeId="urn:microsoft.com/office/officeart/2005/8/colors/colorful1" csCatId="colorful"/>
      <dgm:spPr/>
      <dgm:t>
        <a:bodyPr/>
        <a:lstStyle/>
        <a:p>
          <a:endParaRPr lang="en-US"/>
        </a:p>
      </dgm:t>
    </dgm:pt>
    <dgm:pt modelId="{9EE21837-254B-4631-A923-8028F36032A0}">
      <dgm:prSet/>
      <dgm:spPr/>
      <dgm:t>
        <a:bodyPr/>
        <a:lstStyle/>
        <a:p>
          <a:r>
            <a:rPr lang="en-US"/>
            <a:t>Demand: real usefulness (not narrative substitution).</a:t>
          </a:r>
        </a:p>
      </dgm:t>
    </dgm:pt>
    <dgm:pt modelId="{0F645DA5-F5D9-4D89-9AA2-36E4815CC02E}" type="parTrans" cxnId="{7464FD8A-D1F9-4101-81D7-A30DF736E837}">
      <dgm:prSet/>
      <dgm:spPr/>
      <dgm:t>
        <a:bodyPr/>
        <a:lstStyle/>
        <a:p>
          <a:endParaRPr lang="en-US"/>
        </a:p>
      </dgm:t>
    </dgm:pt>
    <dgm:pt modelId="{B136A4E6-C783-4BB8-B7CA-0B0EB732FF39}" type="sibTrans" cxnId="{7464FD8A-D1F9-4101-81D7-A30DF736E837}">
      <dgm:prSet/>
      <dgm:spPr/>
      <dgm:t>
        <a:bodyPr/>
        <a:lstStyle/>
        <a:p>
          <a:endParaRPr lang="en-US"/>
        </a:p>
      </dgm:t>
    </dgm:pt>
    <dgm:pt modelId="{8796FD4C-1943-4472-AC4B-061E54DA2B40}">
      <dgm:prSet/>
      <dgm:spPr/>
      <dgm:t>
        <a:bodyPr/>
        <a:lstStyle/>
        <a:p>
          <a:r>
            <a:rPr lang="en-US"/>
            <a:t>Signals: solves a recurrent problem; value is legible; minimal persuasion.</a:t>
          </a:r>
        </a:p>
      </dgm:t>
    </dgm:pt>
    <dgm:pt modelId="{19B99B37-66AB-493E-AAE2-725E34915DFD}" type="parTrans" cxnId="{FB96BE2E-9114-4A89-A3F8-14F6BD2CBB58}">
      <dgm:prSet/>
      <dgm:spPr/>
      <dgm:t>
        <a:bodyPr/>
        <a:lstStyle/>
        <a:p>
          <a:endParaRPr lang="en-US"/>
        </a:p>
      </dgm:t>
    </dgm:pt>
    <dgm:pt modelId="{CB7A22E2-3DF7-4AEF-B510-CFFA50D96F7F}" type="sibTrans" cxnId="{FB96BE2E-9114-4A89-A3F8-14F6BD2CBB58}">
      <dgm:prSet/>
      <dgm:spPr/>
      <dgm:t>
        <a:bodyPr/>
        <a:lstStyle/>
        <a:p>
          <a:endParaRPr lang="en-US"/>
        </a:p>
      </dgm:t>
    </dgm:pt>
    <dgm:pt modelId="{9E9F5B01-976A-453F-9CAE-ECE1C85D0071}">
      <dgm:prSet/>
      <dgm:spPr/>
      <dgm:t>
        <a:bodyPr/>
        <a:lstStyle/>
        <a:p>
          <a:r>
            <a:rPr lang="en-US"/>
            <a:t>Tests: usage persists when marketing pauses; users can explain value plainly.</a:t>
          </a:r>
        </a:p>
      </dgm:t>
    </dgm:pt>
    <dgm:pt modelId="{C761753B-130C-435C-A265-3975B9ADFD47}" type="parTrans" cxnId="{1B2A43F8-5569-47AB-8498-2E5FB6B6D437}">
      <dgm:prSet/>
      <dgm:spPr/>
      <dgm:t>
        <a:bodyPr/>
        <a:lstStyle/>
        <a:p>
          <a:endParaRPr lang="en-US"/>
        </a:p>
      </dgm:t>
    </dgm:pt>
    <dgm:pt modelId="{598DE3B7-C3F5-41CC-A353-5A9F46E192EF}" type="sibTrans" cxnId="{1B2A43F8-5569-47AB-8498-2E5FB6B6D437}">
      <dgm:prSet/>
      <dgm:spPr/>
      <dgm:t>
        <a:bodyPr/>
        <a:lstStyle/>
        <a:p>
          <a:endParaRPr lang="en-US"/>
        </a:p>
      </dgm:t>
    </dgm:pt>
    <dgm:pt modelId="{BB5D171B-7CA3-4812-8F19-B04D821655F5}">
      <dgm:prSet/>
      <dgm:spPr/>
      <dgm:t>
        <a:bodyPr/>
        <a:lstStyle/>
        <a:p>
          <a:r>
            <a:rPr lang="en-US"/>
            <a:t>Failure smell: attention gets mistaken for value.</a:t>
          </a:r>
        </a:p>
      </dgm:t>
    </dgm:pt>
    <dgm:pt modelId="{AC350399-7517-4C72-A374-7B22381C7251}" type="parTrans" cxnId="{3186557F-B29A-4B09-97CC-984BE7F75B6F}">
      <dgm:prSet/>
      <dgm:spPr/>
      <dgm:t>
        <a:bodyPr/>
        <a:lstStyle/>
        <a:p>
          <a:endParaRPr lang="en-US"/>
        </a:p>
      </dgm:t>
    </dgm:pt>
    <dgm:pt modelId="{6739AF56-352F-4BB0-A64E-F97D58E225AF}" type="sibTrans" cxnId="{3186557F-B29A-4B09-97CC-984BE7F75B6F}">
      <dgm:prSet/>
      <dgm:spPr/>
      <dgm:t>
        <a:bodyPr/>
        <a:lstStyle/>
        <a:p>
          <a:endParaRPr lang="en-US"/>
        </a:p>
      </dgm:t>
    </dgm:pt>
    <dgm:pt modelId="{36857DE7-F265-EA43-8719-2EDC67EF6C9F}" type="pres">
      <dgm:prSet presAssocID="{F6E89B1D-071C-48A6-9D77-3A14F08876B9}" presName="matrix" presStyleCnt="0">
        <dgm:presLayoutVars>
          <dgm:chMax val="1"/>
          <dgm:dir/>
          <dgm:resizeHandles val="exact"/>
        </dgm:presLayoutVars>
      </dgm:prSet>
      <dgm:spPr/>
    </dgm:pt>
    <dgm:pt modelId="{1738BBA7-3A1A-584E-9920-86AC88787BEB}" type="pres">
      <dgm:prSet presAssocID="{F6E89B1D-071C-48A6-9D77-3A14F08876B9}" presName="diamond" presStyleLbl="bgShp" presStyleIdx="0" presStyleCnt="1"/>
      <dgm:spPr/>
    </dgm:pt>
    <dgm:pt modelId="{F97640B0-9999-C345-8D9F-4D2ADA3514C7}" type="pres">
      <dgm:prSet presAssocID="{F6E89B1D-071C-48A6-9D77-3A14F08876B9}" presName="quad1" presStyleLbl="node1" presStyleIdx="0" presStyleCnt="4">
        <dgm:presLayoutVars>
          <dgm:chMax val="0"/>
          <dgm:chPref val="0"/>
          <dgm:bulletEnabled val="1"/>
        </dgm:presLayoutVars>
      </dgm:prSet>
      <dgm:spPr/>
    </dgm:pt>
    <dgm:pt modelId="{6990A38A-16A4-DE45-9E26-A0B4E0EE8255}" type="pres">
      <dgm:prSet presAssocID="{F6E89B1D-071C-48A6-9D77-3A14F08876B9}" presName="quad2" presStyleLbl="node1" presStyleIdx="1" presStyleCnt="4">
        <dgm:presLayoutVars>
          <dgm:chMax val="0"/>
          <dgm:chPref val="0"/>
          <dgm:bulletEnabled val="1"/>
        </dgm:presLayoutVars>
      </dgm:prSet>
      <dgm:spPr/>
    </dgm:pt>
    <dgm:pt modelId="{0986AD23-538F-8D47-AC14-2D294E69B07F}" type="pres">
      <dgm:prSet presAssocID="{F6E89B1D-071C-48A6-9D77-3A14F08876B9}" presName="quad3" presStyleLbl="node1" presStyleIdx="2" presStyleCnt="4">
        <dgm:presLayoutVars>
          <dgm:chMax val="0"/>
          <dgm:chPref val="0"/>
          <dgm:bulletEnabled val="1"/>
        </dgm:presLayoutVars>
      </dgm:prSet>
      <dgm:spPr/>
    </dgm:pt>
    <dgm:pt modelId="{290F5CF5-6441-D246-9A96-0B3557AC2D5C}" type="pres">
      <dgm:prSet presAssocID="{F6E89B1D-071C-48A6-9D77-3A14F08876B9}" presName="quad4" presStyleLbl="node1" presStyleIdx="3" presStyleCnt="4">
        <dgm:presLayoutVars>
          <dgm:chMax val="0"/>
          <dgm:chPref val="0"/>
          <dgm:bulletEnabled val="1"/>
        </dgm:presLayoutVars>
      </dgm:prSet>
      <dgm:spPr/>
    </dgm:pt>
  </dgm:ptLst>
  <dgm:cxnLst>
    <dgm:cxn modelId="{FB96BE2E-9114-4A89-A3F8-14F6BD2CBB58}" srcId="{F6E89B1D-071C-48A6-9D77-3A14F08876B9}" destId="{8796FD4C-1943-4472-AC4B-061E54DA2B40}" srcOrd="1" destOrd="0" parTransId="{19B99B37-66AB-493E-AAE2-725E34915DFD}" sibTransId="{CB7A22E2-3DF7-4AEF-B510-CFFA50D96F7F}"/>
    <dgm:cxn modelId="{7E49E734-37E9-5C42-9247-AE0926F3D271}" type="presOf" srcId="{9EE21837-254B-4631-A923-8028F36032A0}" destId="{F97640B0-9999-C345-8D9F-4D2ADA3514C7}" srcOrd="0" destOrd="0" presId="urn:microsoft.com/office/officeart/2005/8/layout/matrix3"/>
    <dgm:cxn modelId="{A3A1946E-9D27-264D-9454-33156603C5BC}" type="presOf" srcId="{9E9F5B01-976A-453F-9CAE-ECE1C85D0071}" destId="{0986AD23-538F-8D47-AC14-2D294E69B07F}" srcOrd="0" destOrd="0" presId="urn:microsoft.com/office/officeart/2005/8/layout/matrix3"/>
    <dgm:cxn modelId="{3186557F-B29A-4B09-97CC-984BE7F75B6F}" srcId="{F6E89B1D-071C-48A6-9D77-3A14F08876B9}" destId="{BB5D171B-7CA3-4812-8F19-B04D821655F5}" srcOrd="3" destOrd="0" parTransId="{AC350399-7517-4C72-A374-7B22381C7251}" sibTransId="{6739AF56-352F-4BB0-A64E-F97D58E225AF}"/>
    <dgm:cxn modelId="{7464FD8A-D1F9-4101-81D7-A30DF736E837}" srcId="{F6E89B1D-071C-48A6-9D77-3A14F08876B9}" destId="{9EE21837-254B-4631-A923-8028F36032A0}" srcOrd="0" destOrd="0" parTransId="{0F645DA5-F5D9-4D89-9AA2-36E4815CC02E}" sibTransId="{B136A4E6-C783-4BB8-B7CA-0B0EB732FF39}"/>
    <dgm:cxn modelId="{FAA36D8C-DCC7-A44B-84C2-0CF86B4A5E41}" type="presOf" srcId="{F6E89B1D-071C-48A6-9D77-3A14F08876B9}" destId="{36857DE7-F265-EA43-8719-2EDC67EF6C9F}" srcOrd="0" destOrd="0" presId="urn:microsoft.com/office/officeart/2005/8/layout/matrix3"/>
    <dgm:cxn modelId="{087C61D1-C6D2-F54E-8E00-1DE85313977A}" type="presOf" srcId="{8796FD4C-1943-4472-AC4B-061E54DA2B40}" destId="{6990A38A-16A4-DE45-9E26-A0B4E0EE8255}" srcOrd="0" destOrd="0" presId="urn:microsoft.com/office/officeart/2005/8/layout/matrix3"/>
    <dgm:cxn modelId="{1FD1EEF2-36A4-CD4C-A69E-A517CEFC7570}" type="presOf" srcId="{BB5D171B-7CA3-4812-8F19-B04D821655F5}" destId="{290F5CF5-6441-D246-9A96-0B3557AC2D5C}" srcOrd="0" destOrd="0" presId="urn:microsoft.com/office/officeart/2005/8/layout/matrix3"/>
    <dgm:cxn modelId="{1B2A43F8-5569-47AB-8498-2E5FB6B6D437}" srcId="{F6E89B1D-071C-48A6-9D77-3A14F08876B9}" destId="{9E9F5B01-976A-453F-9CAE-ECE1C85D0071}" srcOrd="2" destOrd="0" parTransId="{C761753B-130C-435C-A265-3975B9ADFD47}" sibTransId="{598DE3B7-C3F5-41CC-A353-5A9F46E192EF}"/>
    <dgm:cxn modelId="{24CF6A98-E04B-EA43-8188-20913B25CD36}" type="presParOf" srcId="{36857DE7-F265-EA43-8719-2EDC67EF6C9F}" destId="{1738BBA7-3A1A-584E-9920-86AC88787BEB}" srcOrd="0" destOrd="0" presId="urn:microsoft.com/office/officeart/2005/8/layout/matrix3"/>
    <dgm:cxn modelId="{6CD5ED0F-C766-D14A-A056-34C6933C3BD9}" type="presParOf" srcId="{36857DE7-F265-EA43-8719-2EDC67EF6C9F}" destId="{F97640B0-9999-C345-8D9F-4D2ADA3514C7}" srcOrd="1" destOrd="0" presId="urn:microsoft.com/office/officeart/2005/8/layout/matrix3"/>
    <dgm:cxn modelId="{053F4DA8-DF55-7A44-B7ED-712F28676141}" type="presParOf" srcId="{36857DE7-F265-EA43-8719-2EDC67EF6C9F}" destId="{6990A38A-16A4-DE45-9E26-A0B4E0EE8255}" srcOrd="2" destOrd="0" presId="urn:microsoft.com/office/officeart/2005/8/layout/matrix3"/>
    <dgm:cxn modelId="{0BB97654-DD05-CF40-A598-5DB770EB7BAE}" type="presParOf" srcId="{36857DE7-F265-EA43-8719-2EDC67EF6C9F}" destId="{0986AD23-538F-8D47-AC14-2D294E69B07F}" srcOrd="3" destOrd="0" presId="urn:microsoft.com/office/officeart/2005/8/layout/matrix3"/>
    <dgm:cxn modelId="{46DFA759-96F7-CE40-AD92-634E5249C965}" type="presParOf" srcId="{36857DE7-F265-EA43-8719-2EDC67EF6C9F}" destId="{290F5CF5-6441-D246-9A96-0B3557AC2D5C}"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2C8B4C5-ABD9-4AC7-8878-45D876DB3B81}" type="doc">
      <dgm:prSet loTypeId="urn:microsoft.com/office/officeart/2005/8/layout/matrix3" loCatId="matrix" qsTypeId="urn:microsoft.com/office/officeart/2005/8/quickstyle/simple1" qsCatId="simple" csTypeId="urn:microsoft.com/office/officeart/2005/8/colors/accent4_2" csCatId="accent4"/>
      <dgm:spPr/>
      <dgm:t>
        <a:bodyPr/>
        <a:lstStyle/>
        <a:p>
          <a:endParaRPr lang="en-US"/>
        </a:p>
      </dgm:t>
    </dgm:pt>
    <dgm:pt modelId="{1B77D030-AB98-4DB5-9436-E97899CACCE2}">
      <dgm:prSet/>
      <dgm:spPr/>
      <dgm:t>
        <a:bodyPr/>
        <a:lstStyle/>
        <a:p>
          <a:r>
            <a:rPr lang="en-US"/>
            <a:t>Demand: systems that enable good work repeatedly without self-destruction.</a:t>
          </a:r>
        </a:p>
      </dgm:t>
    </dgm:pt>
    <dgm:pt modelId="{8E847B0B-E871-482A-8352-63B0D10152B9}" type="parTrans" cxnId="{A5CFACFB-E415-4EC7-AE16-19C823C86336}">
      <dgm:prSet/>
      <dgm:spPr/>
      <dgm:t>
        <a:bodyPr/>
        <a:lstStyle/>
        <a:p>
          <a:endParaRPr lang="en-US"/>
        </a:p>
      </dgm:t>
    </dgm:pt>
    <dgm:pt modelId="{DC7F910B-5CA3-420D-A928-A3FE8EB833D3}" type="sibTrans" cxnId="{A5CFACFB-E415-4EC7-AE16-19C823C86336}">
      <dgm:prSet/>
      <dgm:spPr/>
      <dgm:t>
        <a:bodyPr/>
        <a:lstStyle/>
        <a:p>
          <a:endParaRPr lang="en-US"/>
        </a:p>
      </dgm:t>
    </dgm:pt>
    <dgm:pt modelId="{2EDCBDDC-A90B-49E9-8963-D420F5C354C3}">
      <dgm:prSet/>
      <dgm:spPr/>
      <dgm:t>
        <a:bodyPr/>
        <a:lstStyle/>
        <a:p>
          <a:r>
            <a:rPr lang="en-US"/>
            <a:t>Signals: clear roles; sustainable pace; quality &gt; speed theater.</a:t>
          </a:r>
        </a:p>
      </dgm:t>
    </dgm:pt>
    <dgm:pt modelId="{98863303-31F5-4E80-B387-AAE3495EB235}" type="parTrans" cxnId="{E7777013-EDFF-4D95-8A0F-18A80E59684A}">
      <dgm:prSet/>
      <dgm:spPr/>
      <dgm:t>
        <a:bodyPr/>
        <a:lstStyle/>
        <a:p>
          <a:endParaRPr lang="en-US"/>
        </a:p>
      </dgm:t>
    </dgm:pt>
    <dgm:pt modelId="{4D8E9C25-5301-475F-968F-271CCFB3CD7D}" type="sibTrans" cxnId="{E7777013-EDFF-4D95-8A0F-18A80E59684A}">
      <dgm:prSet/>
      <dgm:spPr/>
      <dgm:t>
        <a:bodyPr/>
        <a:lstStyle/>
        <a:p>
          <a:endParaRPr lang="en-US"/>
        </a:p>
      </dgm:t>
    </dgm:pt>
    <dgm:pt modelId="{3EB798F1-3FC7-42D8-902B-856F00DA61FA}">
      <dgm:prSet/>
      <dgm:spPr/>
      <dgm:t>
        <a:bodyPr/>
        <a:lstStyle/>
        <a:p>
          <a:r>
            <a:rPr lang="en-US"/>
            <a:t>Tests: the org can breathe (vacations, handoffs, documentation).</a:t>
          </a:r>
        </a:p>
      </dgm:t>
    </dgm:pt>
    <dgm:pt modelId="{457C95E8-C3C9-44DD-ACEE-FA6372EE4FB2}" type="parTrans" cxnId="{2DFCC26A-E7B6-4788-9106-B94003C9D4F0}">
      <dgm:prSet/>
      <dgm:spPr/>
      <dgm:t>
        <a:bodyPr/>
        <a:lstStyle/>
        <a:p>
          <a:endParaRPr lang="en-US"/>
        </a:p>
      </dgm:t>
    </dgm:pt>
    <dgm:pt modelId="{AB8CEF3D-CE4A-4C62-8D89-A3C5EE158EF3}" type="sibTrans" cxnId="{2DFCC26A-E7B6-4788-9106-B94003C9D4F0}">
      <dgm:prSet/>
      <dgm:spPr/>
      <dgm:t>
        <a:bodyPr/>
        <a:lstStyle/>
        <a:p>
          <a:endParaRPr lang="en-US"/>
        </a:p>
      </dgm:t>
    </dgm:pt>
    <dgm:pt modelId="{E41D0A3A-85B5-4E73-90F3-4EFD1CA9F02A}">
      <dgm:prSet/>
      <dgm:spPr/>
      <dgm:t>
        <a:bodyPr/>
        <a:lstStyle/>
        <a:p>
          <a:r>
            <a:rPr lang="en-US"/>
            <a:t>Failure smell: heroics replace process; burnout becomes “commitment.”</a:t>
          </a:r>
        </a:p>
      </dgm:t>
    </dgm:pt>
    <dgm:pt modelId="{FED65D4B-ACF8-4C00-9C37-D9E37AACB525}" type="parTrans" cxnId="{4F18C0C5-DF7C-4B15-B549-2BBD8774095C}">
      <dgm:prSet/>
      <dgm:spPr/>
      <dgm:t>
        <a:bodyPr/>
        <a:lstStyle/>
        <a:p>
          <a:endParaRPr lang="en-US"/>
        </a:p>
      </dgm:t>
    </dgm:pt>
    <dgm:pt modelId="{495B3844-95C5-4933-AAAB-D3848E81F703}" type="sibTrans" cxnId="{4F18C0C5-DF7C-4B15-B549-2BBD8774095C}">
      <dgm:prSet/>
      <dgm:spPr/>
      <dgm:t>
        <a:bodyPr/>
        <a:lstStyle/>
        <a:p>
          <a:endParaRPr lang="en-US"/>
        </a:p>
      </dgm:t>
    </dgm:pt>
    <dgm:pt modelId="{0C4F3F99-3A7A-E144-ADDF-902BB5D40C6D}" type="pres">
      <dgm:prSet presAssocID="{D2C8B4C5-ABD9-4AC7-8878-45D876DB3B81}" presName="matrix" presStyleCnt="0">
        <dgm:presLayoutVars>
          <dgm:chMax val="1"/>
          <dgm:dir/>
          <dgm:resizeHandles val="exact"/>
        </dgm:presLayoutVars>
      </dgm:prSet>
      <dgm:spPr/>
    </dgm:pt>
    <dgm:pt modelId="{5643D77B-AF5F-D344-BABA-B9D18F872CA9}" type="pres">
      <dgm:prSet presAssocID="{D2C8B4C5-ABD9-4AC7-8878-45D876DB3B81}" presName="diamond" presStyleLbl="bgShp" presStyleIdx="0" presStyleCnt="1"/>
      <dgm:spPr/>
    </dgm:pt>
    <dgm:pt modelId="{8D772242-8C4C-AD42-8BDA-2FB3E09C8987}" type="pres">
      <dgm:prSet presAssocID="{D2C8B4C5-ABD9-4AC7-8878-45D876DB3B81}" presName="quad1" presStyleLbl="node1" presStyleIdx="0" presStyleCnt="4">
        <dgm:presLayoutVars>
          <dgm:chMax val="0"/>
          <dgm:chPref val="0"/>
          <dgm:bulletEnabled val="1"/>
        </dgm:presLayoutVars>
      </dgm:prSet>
      <dgm:spPr/>
    </dgm:pt>
    <dgm:pt modelId="{6E249699-90FA-5B45-AB5C-5EDF844EB449}" type="pres">
      <dgm:prSet presAssocID="{D2C8B4C5-ABD9-4AC7-8878-45D876DB3B81}" presName="quad2" presStyleLbl="node1" presStyleIdx="1" presStyleCnt="4">
        <dgm:presLayoutVars>
          <dgm:chMax val="0"/>
          <dgm:chPref val="0"/>
          <dgm:bulletEnabled val="1"/>
        </dgm:presLayoutVars>
      </dgm:prSet>
      <dgm:spPr/>
    </dgm:pt>
    <dgm:pt modelId="{714A6280-2D0C-EA4F-9E5F-4F9E66206F4D}" type="pres">
      <dgm:prSet presAssocID="{D2C8B4C5-ABD9-4AC7-8878-45D876DB3B81}" presName="quad3" presStyleLbl="node1" presStyleIdx="2" presStyleCnt="4">
        <dgm:presLayoutVars>
          <dgm:chMax val="0"/>
          <dgm:chPref val="0"/>
          <dgm:bulletEnabled val="1"/>
        </dgm:presLayoutVars>
      </dgm:prSet>
      <dgm:spPr/>
    </dgm:pt>
    <dgm:pt modelId="{BA6E6833-8D63-B842-93A8-CCE35F64C524}" type="pres">
      <dgm:prSet presAssocID="{D2C8B4C5-ABD9-4AC7-8878-45D876DB3B81}" presName="quad4" presStyleLbl="node1" presStyleIdx="3" presStyleCnt="4">
        <dgm:presLayoutVars>
          <dgm:chMax val="0"/>
          <dgm:chPref val="0"/>
          <dgm:bulletEnabled val="1"/>
        </dgm:presLayoutVars>
      </dgm:prSet>
      <dgm:spPr/>
    </dgm:pt>
  </dgm:ptLst>
  <dgm:cxnLst>
    <dgm:cxn modelId="{E5C3A706-59B5-A04A-A93C-E903F1A4AAA5}" type="presOf" srcId="{1B77D030-AB98-4DB5-9436-E97899CACCE2}" destId="{8D772242-8C4C-AD42-8BDA-2FB3E09C8987}" srcOrd="0" destOrd="0" presId="urn:microsoft.com/office/officeart/2005/8/layout/matrix3"/>
    <dgm:cxn modelId="{E7777013-EDFF-4D95-8A0F-18A80E59684A}" srcId="{D2C8B4C5-ABD9-4AC7-8878-45D876DB3B81}" destId="{2EDCBDDC-A90B-49E9-8963-D420F5C354C3}" srcOrd="1" destOrd="0" parTransId="{98863303-31F5-4E80-B387-AAE3495EB235}" sibTransId="{4D8E9C25-5301-475F-968F-271CCFB3CD7D}"/>
    <dgm:cxn modelId="{44070819-92B8-0A49-9510-446490590EB3}" type="presOf" srcId="{2EDCBDDC-A90B-49E9-8963-D420F5C354C3}" destId="{6E249699-90FA-5B45-AB5C-5EDF844EB449}" srcOrd="0" destOrd="0" presId="urn:microsoft.com/office/officeart/2005/8/layout/matrix3"/>
    <dgm:cxn modelId="{CAB8DE2D-F988-1C41-9E40-1C7DC1C3527E}" type="presOf" srcId="{D2C8B4C5-ABD9-4AC7-8878-45D876DB3B81}" destId="{0C4F3F99-3A7A-E144-ADDF-902BB5D40C6D}" srcOrd="0" destOrd="0" presId="urn:microsoft.com/office/officeart/2005/8/layout/matrix3"/>
    <dgm:cxn modelId="{2B31CF53-B5E7-FB4C-A399-2814EC036399}" type="presOf" srcId="{3EB798F1-3FC7-42D8-902B-856F00DA61FA}" destId="{714A6280-2D0C-EA4F-9E5F-4F9E66206F4D}" srcOrd="0" destOrd="0" presId="urn:microsoft.com/office/officeart/2005/8/layout/matrix3"/>
    <dgm:cxn modelId="{2DFCC26A-E7B6-4788-9106-B94003C9D4F0}" srcId="{D2C8B4C5-ABD9-4AC7-8878-45D876DB3B81}" destId="{3EB798F1-3FC7-42D8-902B-856F00DA61FA}" srcOrd="2" destOrd="0" parTransId="{457C95E8-C3C9-44DD-ACEE-FA6372EE4FB2}" sibTransId="{AB8CEF3D-CE4A-4C62-8D89-A3C5EE158EF3}"/>
    <dgm:cxn modelId="{D620A3BD-4CCC-1B46-BD2A-D4A97AA61EE6}" type="presOf" srcId="{E41D0A3A-85B5-4E73-90F3-4EFD1CA9F02A}" destId="{BA6E6833-8D63-B842-93A8-CCE35F64C524}" srcOrd="0" destOrd="0" presId="urn:microsoft.com/office/officeart/2005/8/layout/matrix3"/>
    <dgm:cxn modelId="{4F18C0C5-DF7C-4B15-B549-2BBD8774095C}" srcId="{D2C8B4C5-ABD9-4AC7-8878-45D876DB3B81}" destId="{E41D0A3A-85B5-4E73-90F3-4EFD1CA9F02A}" srcOrd="3" destOrd="0" parTransId="{FED65D4B-ACF8-4C00-9C37-D9E37AACB525}" sibTransId="{495B3844-95C5-4933-AAAB-D3848E81F703}"/>
    <dgm:cxn modelId="{A5CFACFB-E415-4EC7-AE16-19C823C86336}" srcId="{D2C8B4C5-ABD9-4AC7-8878-45D876DB3B81}" destId="{1B77D030-AB98-4DB5-9436-E97899CACCE2}" srcOrd="0" destOrd="0" parTransId="{8E847B0B-E871-482A-8352-63B0D10152B9}" sibTransId="{DC7F910B-5CA3-420D-A928-A3FE8EB833D3}"/>
    <dgm:cxn modelId="{316D1247-7DCC-3940-9347-73B801170B69}" type="presParOf" srcId="{0C4F3F99-3A7A-E144-ADDF-902BB5D40C6D}" destId="{5643D77B-AF5F-D344-BABA-B9D18F872CA9}" srcOrd="0" destOrd="0" presId="urn:microsoft.com/office/officeart/2005/8/layout/matrix3"/>
    <dgm:cxn modelId="{2291534C-E655-704E-8772-82E7477BCB54}" type="presParOf" srcId="{0C4F3F99-3A7A-E144-ADDF-902BB5D40C6D}" destId="{8D772242-8C4C-AD42-8BDA-2FB3E09C8987}" srcOrd="1" destOrd="0" presId="urn:microsoft.com/office/officeart/2005/8/layout/matrix3"/>
    <dgm:cxn modelId="{9BEC8474-977B-AA4B-A8C6-E3AFAB18CBCC}" type="presParOf" srcId="{0C4F3F99-3A7A-E144-ADDF-902BB5D40C6D}" destId="{6E249699-90FA-5B45-AB5C-5EDF844EB449}" srcOrd="2" destOrd="0" presId="urn:microsoft.com/office/officeart/2005/8/layout/matrix3"/>
    <dgm:cxn modelId="{D9DDFAEA-4E43-724F-882D-D3112C4CE48E}" type="presParOf" srcId="{0C4F3F99-3A7A-E144-ADDF-902BB5D40C6D}" destId="{714A6280-2D0C-EA4F-9E5F-4F9E66206F4D}" srcOrd="3" destOrd="0" presId="urn:microsoft.com/office/officeart/2005/8/layout/matrix3"/>
    <dgm:cxn modelId="{816DC581-7C21-D545-A621-9F7F46FF8E96}" type="presParOf" srcId="{0C4F3F99-3A7A-E144-ADDF-902BB5D40C6D}" destId="{BA6E6833-8D63-B842-93A8-CCE35F64C524}"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B1C4C70-32EE-4196-BB3B-FC76A86A1BC8}" type="doc">
      <dgm:prSet loTypeId="urn:microsoft.com/office/officeart/2005/8/layout/matrix2" loCatId="matrix" qsTypeId="urn:microsoft.com/office/officeart/2005/8/quickstyle/simple1" qsCatId="simple" csTypeId="urn:microsoft.com/office/officeart/2005/8/colors/colorful1" csCatId="colorful"/>
      <dgm:spPr/>
      <dgm:t>
        <a:bodyPr/>
        <a:lstStyle/>
        <a:p>
          <a:endParaRPr lang="en-US"/>
        </a:p>
      </dgm:t>
    </dgm:pt>
    <dgm:pt modelId="{9A5E4EFA-E029-463C-83C9-22E1FA39222E}">
      <dgm:prSet/>
      <dgm:spPr/>
      <dgm:t>
        <a:bodyPr/>
        <a:lstStyle/>
        <a:p>
          <a:r>
            <a:rPr lang="en-US"/>
            <a:t>Demand: truthful participation without externalized harm.</a:t>
          </a:r>
        </a:p>
      </dgm:t>
    </dgm:pt>
    <dgm:pt modelId="{98C95245-9F0B-4D1C-8E9D-A9C4250DF097}" type="parTrans" cxnId="{A210B0D9-303C-44B8-A759-59CF81BD8140}">
      <dgm:prSet/>
      <dgm:spPr/>
      <dgm:t>
        <a:bodyPr/>
        <a:lstStyle/>
        <a:p>
          <a:endParaRPr lang="en-US"/>
        </a:p>
      </dgm:t>
    </dgm:pt>
    <dgm:pt modelId="{D543A81E-4482-467D-A080-374E44701E90}" type="sibTrans" cxnId="{A210B0D9-303C-44B8-A759-59CF81BD8140}">
      <dgm:prSet/>
      <dgm:spPr/>
      <dgm:t>
        <a:bodyPr/>
        <a:lstStyle/>
        <a:p>
          <a:endParaRPr lang="en-US"/>
        </a:p>
      </dgm:t>
    </dgm:pt>
    <dgm:pt modelId="{2DA7E03D-D3A2-4EA8-B9C9-EF67F64BE3DF}">
      <dgm:prSet/>
      <dgm:spPr/>
      <dgm:t>
        <a:bodyPr/>
        <a:lstStyle/>
        <a:p>
          <a:r>
            <a:rPr lang="en-US"/>
            <a:t>Signals: claims match reality; growth respects local constraints.</a:t>
          </a:r>
        </a:p>
      </dgm:t>
    </dgm:pt>
    <dgm:pt modelId="{0E465DC8-E0B5-417C-BCC1-99DCFDDDC20C}" type="parTrans" cxnId="{A7C60CA7-57B1-4159-8235-090EB529EB95}">
      <dgm:prSet/>
      <dgm:spPr/>
      <dgm:t>
        <a:bodyPr/>
        <a:lstStyle/>
        <a:p>
          <a:endParaRPr lang="en-US"/>
        </a:p>
      </dgm:t>
    </dgm:pt>
    <dgm:pt modelId="{35D17675-683D-4119-8927-F73EBC8C68FE}" type="sibTrans" cxnId="{A7C60CA7-57B1-4159-8235-090EB529EB95}">
      <dgm:prSet/>
      <dgm:spPr/>
      <dgm:t>
        <a:bodyPr/>
        <a:lstStyle/>
        <a:p>
          <a:endParaRPr lang="en-US"/>
        </a:p>
      </dgm:t>
    </dgm:pt>
    <dgm:pt modelId="{E19DA420-1682-46AF-86CC-80480764A256}">
      <dgm:prSet/>
      <dgm:spPr/>
      <dgm:t>
        <a:bodyPr/>
        <a:lstStyle/>
        <a:p>
          <a:r>
            <a:rPr lang="en-US"/>
            <a:t>Tests: who pays when things go wrong? would you want 10× more of this nearby?</a:t>
          </a:r>
        </a:p>
      </dgm:t>
    </dgm:pt>
    <dgm:pt modelId="{A6EF7C90-7B12-472A-9965-19A60A02A853}" type="parTrans" cxnId="{56858E12-BB03-4A35-A709-575C40E416DA}">
      <dgm:prSet/>
      <dgm:spPr/>
      <dgm:t>
        <a:bodyPr/>
        <a:lstStyle/>
        <a:p>
          <a:endParaRPr lang="en-US"/>
        </a:p>
      </dgm:t>
    </dgm:pt>
    <dgm:pt modelId="{E92EF1E3-F303-4990-AD6E-2CAE247B6CD7}" type="sibTrans" cxnId="{56858E12-BB03-4A35-A709-575C40E416DA}">
      <dgm:prSet/>
      <dgm:spPr/>
      <dgm:t>
        <a:bodyPr/>
        <a:lstStyle/>
        <a:p>
          <a:endParaRPr lang="en-US"/>
        </a:p>
      </dgm:t>
    </dgm:pt>
    <dgm:pt modelId="{81779F3E-9737-4337-A0B1-7F51DC27A55E}">
      <dgm:prSet/>
      <dgm:spPr/>
      <dgm:t>
        <a:bodyPr/>
        <a:lstStyle/>
        <a:p>
          <a:r>
            <a:rPr lang="en-US"/>
            <a:t>Failure smell: privatized gains, socialized costs.</a:t>
          </a:r>
        </a:p>
      </dgm:t>
    </dgm:pt>
    <dgm:pt modelId="{1A6CBFB4-EC57-49AD-BD1E-ACBF7C4F4C56}" type="parTrans" cxnId="{241DDA19-12A2-4A38-BDD8-E9832AF9249F}">
      <dgm:prSet/>
      <dgm:spPr/>
      <dgm:t>
        <a:bodyPr/>
        <a:lstStyle/>
        <a:p>
          <a:endParaRPr lang="en-US"/>
        </a:p>
      </dgm:t>
    </dgm:pt>
    <dgm:pt modelId="{7A26503A-CA67-4D61-89FA-5ED9E1354721}" type="sibTrans" cxnId="{241DDA19-12A2-4A38-BDD8-E9832AF9249F}">
      <dgm:prSet/>
      <dgm:spPr/>
      <dgm:t>
        <a:bodyPr/>
        <a:lstStyle/>
        <a:p>
          <a:endParaRPr lang="en-US"/>
        </a:p>
      </dgm:t>
    </dgm:pt>
    <dgm:pt modelId="{EE364054-6A80-F84C-B193-865D72EE4E68}" type="pres">
      <dgm:prSet presAssocID="{2B1C4C70-32EE-4196-BB3B-FC76A86A1BC8}" presName="matrix" presStyleCnt="0">
        <dgm:presLayoutVars>
          <dgm:chMax val="1"/>
          <dgm:dir/>
          <dgm:resizeHandles val="exact"/>
        </dgm:presLayoutVars>
      </dgm:prSet>
      <dgm:spPr/>
    </dgm:pt>
    <dgm:pt modelId="{21A17698-91E9-AC44-A6C6-34905617A9FD}" type="pres">
      <dgm:prSet presAssocID="{2B1C4C70-32EE-4196-BB3B-FC76A86A1BC8}" presName="axisShape" presStyleLbl="bgShp" presStyleIdx="0" presStyleCnt="1"/>
      <dgm:spPr/>
    </dgm:pt>
    <dgm:pt modelId="{8129EFC5-FC63-4A40-BBC0-4F3A5451AB3B}" type="pres">
      <dgm:prSet presAssocID="{2B1C4C70-32EE-4196-BB3B-FC76A86A1BC8}" presName="rect1" presStyleLbl="node1" presStyleIdx="0" presStyleCnt="4">
        <dgm:presLayoutVars>
          <dgm:chMax val="0"/>
          <dgm:chPref val="0"/>
          <dgm:bulletEnabled val="1"/>
        </dgm:presLayoutVars>
      </dgm:prSet>
      <dgm:spPr/>
    </dgm:pt>
    <dgm:pt modelId="{8BA25F2D-3744-E244-B08B-55E65507D7DF}" type="pres">
      <dgm:prSet presAssocID="{2B1C4C70-32EE-4196-BB3B-FC76A86A1BC8}" presName="rect2" presStyleLbl="node1" presStyleIdx="1" presStyleCnt="4">
        <dgm:presLayoutVars>
          <dgm:chMax val="0"/>
          <dgm:chPref val="0"/>
          <dgm:bulletEnabled val="1"/>
        </dgm:presLayoutVars>
      </dgm:prSet>
      <dgm:spPr/>
    </dgm:pt>
    <dgm:pt modelId="{B61C536A-2D22-094F-9EA9-7424FCA4BFC4}" type="pres">
      <dgm:prSet presAssocID="{2B1C4C70-32EE-4196-BB3B-FC76A86A1BC8}" presName="rect3" presStyleLbl="node1" presStyleIdx="2" presStyleCnt="4">
        <dgm:presLayoutVars>
          <dgm:chMax val="0"/>
          <dgm:chPref val="0"/>
          <dgm:bulletEnabled val="1"/>
        </dgm:presLayoutVars>
      </dgm:prSet>
      <dgm:spPr/>
    </dgm:pt>
    <dgm:pt modelId="{C243EF03-9D86-4443-9FB8-23413F0E3ADF}" type="pres">
      <dgm:prSet presAssocID="{2B1C4C70-32EE-4196-BB3B-FC76A86A1BC8}" presName="rect4" presStyleLbl="node1" presStyleIdx="3" presStyleCnt="4">
        <dgm:presLayoutVars>
          <dgm:chMax val="0"/>
          <dgm:chPref val="0"/>
          <dgm:bulletEnabled val="1"/>
        </dgm:presLayoutVars>
      </dgm:prSet>
      <dgm:spPr/>
    </dgm:pt>
  </dgm:ptLst>
  <dgm:cxnLst>
    <dgm:cxn modelId="{56858E12-BB03-4A35-A709-575C40E416DA}" srcId="{2B1C4C70-32EE-4196-BB3B-FC76A86A1BC8}" destId="{E19DA420-1682-46AF-86CC-80480764A256}" srcOrd="2" destOrd="0" parTransId="{A6EF7C90-7B12-472A-9965-19A60A02A853}" sibTransId="{E92EF1E3-F303-4990-AD6E-2CAE247B6CD7}"/>
    <dgm:cxn modelId="{241DDA19-12A2-4A38-BDD8-E9832AF9249F}" srcId="{2B1C4C70-32EE-4196-BB3B-FC76A86A1BC8}" destId="{81779F3E-9737-4337-A0B1-7F51DC27A55E}" srcOrd="3" destOrd="0" parTransId="{1A6CBFB4-EC57-49AD-BD1E-ACBF7C4F4C56}" sibTransId="{7A26503A-CA67-4D61-89FA-5ED9E1354721}"/>
    <dgm:cxn modelId="{3C3B9341-A22E-FA46-9B0F-9587CC5524A1}" type="presOf" srcId="{2B1C4C70-32EE-4196-BB3B-FC76A86A1BC8}" destId="{EE364054-6A80-F84C-B193-865D72EE4E68}" srcOrd="0" destOrd="0" presId="urn:microsoft.com/office/officeart/2005/8/layout/matrix2"/>
    <dgm:cxn modelId="{68AEF7A2-277F-7641-9918-8E34CA5B6C1C}" type="presOf" srcId="{2DA7E03D-D3A2-4EA8-B9C9-EF67F64BE3DF}" destId="{8BA25F2D-3744-E244-B08B-55E65507D7DF}" srcOrd="0" destOrd="0" presId="urn:microsoft.com/office/officeart/2005/8/layout/matrix2"/>
    <dgm:cxn modelId="{A7C60CA7-57B1-4159-8235-090EB529EB95}" srcId="{2B1C4C70-32EE-4196-BB3B-FC76A86A1BC8}" destId="{2DA7E03D-D3A2-4EA8-B9C9-EF67F64BE3DF}" srcOrd="1" destOrd="0" parTransId="{0E465DC8-E0B5-417C-BCC1-99DCFDDDC20C}" sibTransId="{35D17675-683D-4119-8927-F73EBC8C68FE}"/>
    <dgm:cxn modelId="{8E13D2B3-2CB5-F044-8C6A-A5330A462C0C}" type="presOf" srcId="{9A5E4EFA-E029-463C-83C9-22E1FA39222E}" destId="{8129EFC5-FC63-4A40-BBC0-4F3A5451AB3B}" srcOrd="0" destOrd="0" presId="urn:microsoft.com/office/officeart/2005/8/layout/matrix2"/>
    <dgm:cxn modelId="{672B83B9-65AD-634C-A78D-0FBD6E1E5925}" type="presOf" srcId="{81779F3E-9737-4337-A0B1-7F51DC27A55E}" destId="{C243EF03-9D86-4443-9FB8-23413F0E3ADF}" srcOrd="0" destOrd="0" presId="urn:microsoft.com/office/officeart/2005/8/layout/matrix2"/>
    <dgm:cxn modelId="{A210B0D9-303C-44B8-A759-59CF81BD8140}" srcId="{2B1C4C70-32EE-4196-BB3B-FC76A86A1BC8}" destId="{9A5E4EFA-E029-463C-83C9-22E1FA39222E}" srcOrd="0" destOrd="0" parTransId="{98C95245-9F0B-4D1C-8E9D-A9C4250DF097}" sibTransId="{D543A81E-4482-467D-A080-374E44701E90}"/>
    <dgm:cxn modelId="{D3BF14F1-3B7F-AD4C-9AF0-64C08D901272}" type="presOf" srcId="{E19DA420-1682-46AF-86CC-80480764A256}" destId="{B61C536A-2D22-094F-9EA9-7424FCA4BFC4}" srcOrd="0" destOrd="0" presId="urn:microsoft.com/office/officeart/2005/8/layout/matrix2"/>
    <dgm:cxn modelId="{D6713AA7-65A9-4C46-9279-B4B5C7E22B97}" type="presParOf" srcId="{EE364054-6A80-F84C-B193-865D72EE4E68}" destId="{21A17698-91E9-AC44-A6C6-34905617A9FD}" srcOrd="0" destOrd="0" presId="urn:microsoft.com/office/officeart/2005/8/layout/matrix2"/>
    <dgm:cxn modelId="{C163ED53-4ADB-0748-AF8D-881FC648EC10}" type="presParOf" srcId="{EE364054-6A80-F84C-B193-865D72EE4E68}" destId="{8129EFC5-FC63-4A40-BBC0-4F3A5451AB3B}" srcOrd="1" destOrd="0" presId="urn:microsoft.com/office/officeart/2005/8/layout/matrix2"/>
    <dgm:cxn modelId="{78149286-507C-2A4F-BFA5-6F6E854364B4}" type="presParOf" srcId="{EE364054-6A80-F84C-B193-865D72EE4E68}" destId="{8BA25F2D-3744-E244-B08B-55E65507D7DF}" srcOrd="2" destOrd="0" presId="urn:microsoft.com/office/officeart/2005/8/layout/matrix2"/>
    <dgm:cxn modelId="{85BCB32C-CCF8-9A48-B0D6-F28ABC9EE17B}" type="presParOf" srcId="{EE364054-6A80-F84C-B193-865D72EE4E68}" destId="{B61C536A-2D22-094F-9EA9-7424FCA4BFC4}" srcOrd="3" destOrd="0" presId="urn:microsoft.com/office/officeart/2005/8/layout/matrix2"/>
    <dgm:cxn modelId="{D76032B5-3920-D74A-9682-80FCA1D2F68E}" type="presParOf" srcId="{EE364054-6A80-F84C-B193-865D72EE4E68}" destId="{C243EF03-9D86-4443-9FB8-23413F0E3ADF}"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7B92CE9-5F73-4042-B171-B5AB38A1C880}" type="doc">
      <dgm:prSet loTypeId="urn:microsoft.com/office/officeart/2008/layout/LinedList" loCatId="list" qsTypeId="urn:microsoft.com/office/officeart/2005/8/quickstyle/simple1" qsCatId="simple" csTypeId="urn:microsoft.com/office/officeart/2005/8/colors/accent4_2" csCatId="accent4"/>
      <dgm:spPr/>
      <dgm:t>
        <a:bodyPr/>
        <a:lstStyle/>
        <a:p>
          <a:endParaRPr lang="en-US"/>
        </a:p>
      </dgm:t>
    </dgm:pt>
    <dgm:pt modelId="{61AE3AA2-CAEE-4BAF-9F61-0ABADAB3D3C6}">
      <dgm:prSet/>
      <dgm:spPr/>
      <dgm:t>
        <a:bodyPr/>
        <a:lstStyle/>
        <a:p>
          <a:r>
            <a:rPr lang="en-US"/>
            <a:t>How do they succeed with the three judges?</a:t>
          </a:r>
        </a:p>
      </dgm:t>
    </dgm:pt>
    <dgm:pt modelId="{89866AD6-2FB5-4A05-AD5E-EA7D0C5AA21B}" type="parTrans" cxnId="{1199B328-FFB1-4677-BA92-BD4B950DB648}">
      <dgm:prSet/>
      <dgm:spPr/>
      <dgm:t>
        <a:bodyPr/>
        <a:lstStyle/>
        <a:p>
          <a:endParaRPr lang="en-US"/>
        </a:p>
      </dgm:t>
    </dgm:pt>
    <dgm:pt modelId="{38F60067-A726-46FE-BE0A-744EABA4E47A}" type="sibTrans" cxnId="{1199B328-FFB1-4677-BA92-BD4B950DB648}">
      <dgm:prSet/>
      <dgm:spPr/>
      <dgm:t>
        <a:bodyPr/>
        <a:lstStyle/>
        <a:p>
          <a:endParaRPr lang="en-US"/>
        </a:p>
      </dgm:t>
    </dgm:pt>
    <dgm:pt modelId="{A66BC052-68E1-40F5-9C35-06FB5DBEFE56}">
      <dgm:prSet/>
      <dgm:spPr/>
      <dgm:t>
        <a:bodyPr/>
        <a:lstStyle/>
        <a:p>
          <a:r>
            <a:rPr lang="en-US"/>
            <a:t>Where do they fall short?</a:t>
          </a:r>
        </a:p>
      </dgm:t>
    </dgm:pt>
    <dgm:pt modelId="{FDC38E64-4660-43EC-B9A5-4420F98544AA}" type="parTrans" cxnId="{880D9F8D-0215-4546-9CAD-15F9F9002CF5}">
      <dgm:prSet/>
      <dgm:spPr/>
      <dgm:t>
        <a:bodyPr/>
        <a:lstStyle/>
        <a:p>
          <a:endParaRPr lang="en-US"/>
        </a:p>
      </dgm:t>
    </dgm:pt>
    <dgm:pt modelId="{A789304B-8B07-4170-A084-E65729050757}" type="sibTrans" cxnId="{880D9F8D-0215-4546-9CAD-15F9F9002CF5}">
      <dgm:prSet/>
      <dgm:spPr/>
      <dgm:t>
        <a:bodyPr/>
        <a:lstStyle/>
        <a:p>
          <a:endParaRPr lang="en-US"/>
        </a:p>
      </dgm:t>
    </dgm:pt>
    <dgm:pt modelId="{3940E1B0-CC27-F64D-98C5-EBDF5D4E1151}" type="pres">
      <dgm:prSet presAssocID="{87B92CE9-5F73-4042-B171-B5AB38A1C880}" presName="vert0" presStyleCnt="0">
        <dgm:presLayoutVars>
          <dgm:dir/>
          <dgm:animOne val="branch"/>
          <dgm:animLvl val="lvl"/>
        </dgm:presLayoutVars>
      </dgm:prSet>
      <dgm:spPr/>
    </dgm:pt>
    <dgm:pt modelId="{2DD0133B-1693-1140-96BD-715146E2FF89}" type="pres">
      <dgm:prSet presAssocID="{61AE3AA2-CAEE-4BAF-9F61-0ABADAB3D3C6}" presName="thickLine" presStyleLbl="alignNode1" presStyleIdx="0" presStyleCnt="2"/>
      <dgm:spPr/>
    </dgm:pt>
    <dgm:pt modelId="{EB924E95-77BD-F442-967D-43BC91B8B56C}" type="pres">
      <dgm:prSet presAssocID="{61AE3AA2-CAEE-4BAF-9F61-0ABADAB3D3C6}" presName="horz1" presStyleCnt="0"/>
      <dgm:spPr/>
    </dgm:pt>
    <dgm:pt modelId="{2BDB196D-4D35-0949-B2D7-B0D7352B4D7C}" type="pres">
      <dgm:prSet presAssocID="{61AE3AA2-CAEE-4BAF-9F61-0ABADAB3D3C6}" presName="tx1" presStyleLbl="revTx" presStyleIdx="0" presStyleCnt="2"/>
      <dgm:spPr/>
    </dgm:pt>
    <dgm:pt modelId="{9B8FD8A9-C4D4-9E45-BF15-0371A16EB99D}" type="pres">
      <dgm:prSet presAssocID="{61AE3AA2-CAEE-4BAF-9F61-0ABADAB3D3C6}" presName="vert1" presStyleCnt="0"/>
      <dgm:spPr/>
    </dgm:pt>
    <dgm:pt modelId="{7FBC8D03-052E-BA40-8817-7FAD2A41DEEB}" type="pres">
      <dgm:prSet presAssocID="{A66BC052-68E1-40F5-9C35-06FB5DBEFE56}" presName="thickLine" presStyleLbl="alignNode1" presStyleIdx="1" presStyleCnt="2"/>
      <dgm:spPr/>
    </dgm:pt>
    <dgm:pt modelId="{1C35B3B6-0E61-4A46-9410-CE5337E22C85}" type="pres">
      <dgm:prSet presAssocID="{A66BC052-68E1-40F5-9C35-06FB5DBEFE56}" presName="horz1" presStyleCnt="0"/>
      <dgm:spPr/>
    </dgm:pt>
    <dgm:pt modelId="{7F438A6F-7728-5A45-9044-492BC6010028}" type="pres">
      <dgm:prSet presAssocID="{A66BC052-68E1-40F5-9C35-06FB5DBEFE56}" presName="tx1" presStyleLbl="revTx" presStyleIdx="1" presStyleCnt="2"/>
      <dgm:spPr/>
    </dgm:pt>
    <dgm:pt modelId="{21E36A2E-03C4-604A-B4E3-028C0258B66B}" type="pres">
      <dgm:prSet presAssocID="{A66BC052-68E1-40F5-9C35-06FB5DBEFE56}" presName="vert1" presStyleCnt="0"/>
      <dgm:spPr/>
    </dgm:pt>
  </dgm:ptLst>
  <dgm:cxnLst>
    <dgm:cxn modelId="{05060A12-98C3-794A-97AD-FB2C523CD952}" type="presOf" srcId="{A66BC052-68E1-40F5-9C35-06FB5DBEFE56}" destId="{7F438A6F-7728-5A45-9044-492BC6010028}" srcOrd="0" destOrd="0" presId="urn:microsoft.com/office/officeart/2008/layout/LinedList"/>
    <dgm:cxn modelId="{1199B328-FFB1-4677-BA92-BD4B950DB648}" srcId="{87B92CE9-5F73-4042-B171-B5AB38A1C880}" destId="{61AE3AA2-CAEE-4BAF-9F61-0ABADAB3D3C6}" srcOrd="0" destOrd="0" parTransId="{89866AD6-2FB5-4A05-AD5E-EA7D0C5AA21B}" sibTransId="{38F60067-A726-46FE-BE0A-744EABA4E47A}"/>
    <dgm:cxn modelId="{CDA68F44-3FD1-C444-A356-52F299ED92CA}" type="presOf" srcId="{61AE3AA2-CAEE-4BAF-9F61-0ABADAB3D3C6}" destId="{2BDB196D-4D35-0949-B2D7-B0D7352B4D7C}" srcOrd="0" destOrd="0" presId="urn:microsoft.com/office/officeart/2008/layout/LinedList"/>
    <dgm:cxn modelId="{880D9F8D-0215-4546-9CAD-15F9F9002CF5}" srcId="{87B92CE9-5F73-4042-B171-B5AB38A1C880}" destId="{A66BC052-68E1-40F5-9C35-06FB5DBEFE56}" srcOrd="1" destOrd="0" parTransId="{FDC38E64-4660-43EC-B9A5-4420F98544AA}" sibTransId="{A789304B-8B07-4170-A084-E65729050757}"/>
    <dgm:cxn modelId="{184B43A3-66C9-C64D-A090-577FFC1FACF1}" type="presOf" srcId="{87B92CE9-5F73-4042-B171-B5AB38A1C880}" destId="{3940E1B0-CC27-F64D-98C5-EBDF5D4E1151}" srcOrd="0" destOrd="0" presId="urn:microsoft.com/office/officeart/2008/layout/LinedList"/>
    <dgm:cxn modelId="{C506F6B5-9643-1948-B573-6187A94B5BBC}" type="presParOf" srcId="{3940E1B0-CC27-F64D-98C5-EBDF5D4E1151}" destId="{2DD0133B-1693-1140-96BD-715146E2FF89}" srcOrd="0" destOrd="0" presId="urn:microsoft.com/office/officeart/2008/layout/LinedList"/>
    <dgm:cxn modelId="{CD4B16E6-6C03-CB42-929E-E8EEBBD34B47}" type="presParOf" srcId="{3940E1B0-CC27-F64D-98C5-EBDF5D4E1151}" destId="{EB924E95-77BD-F442-967D-43BC91B8B56C}" srcOrd="1" destOrd="0" presId="urn:microsoft.com/office/officeart/2008/layout/LinedList"/>
    <dgm:cxn modelId="{B0A9DFBB-63CD-184A-BD25-733099337D0E}" type="presParOf" srcId="{EB924E95-77BD-F442-967D-43BC91B8B56C}" destId="{2BDB196D-4D35-0949-B2D7-B0D7352B4D7C}" srcOrd="0" destOrd="0" presId="urn:microsoft.com/office/officeart/2008/layout/LinedList"/>
    <dgm:cxn modelId="{1E476CF2-D5F5-A340-AF17-28F9CE0831E9}" type="presParOf" srcId="{EB924E95-77BD-F442-967D-43BC91B8B56C}" destId="{9B8FD8A9-C4D4-9E45-BF15-0371A16EB99D}" srcOrd="1" destOrd="0" presId="urn:microsoft.com/office/officeart/2008/layout/LinedList"/>
    <dgm:cxn modelId="{90E61D5D-353A-A248-85EC-A9A4AF98DB98}" type="presParOf" srcId="{3940E1B0-CC27-F64D-98C5-EBDF5D4E1151}" destId="{7FBC8D03-052E-BA40-8817-7FAD2A41DEEB}" srcOrd="2" destOrd="0" presId="urn:microsoft.com/office/officeart/2008/layout/LinedList"/>
    <dgm:cxn modelId="{0CBC4396-2BC8-2B43-8074-1D0DE96830D3}" type="presParOf" srcId="{3940E1B0-CC27-F64D-98C5-EBDF5D4E1151}" destId="{1C35B3B6-0E61-4A46-9410-CE5337E22C85}" srcOrd="3" destOrd="0" presId="urn:microsoft.com/office/officeart/2008/layout/LinedList"/>
    <dgm:cxn modelId="{913ACAA9-E93D-6346-AC75-C0414FB6F148}" type="presParOf" srcId="{1C35B3B6-0E61-4A46-9410-CE5337E22C85}" destId="{7F438A6F-7728-5A45-9044-492BC6010028}" srcOrd="0" destOrd="0" presId="urn:microsoft.com/office/officeart/2008/layout/LinedList"/>
    <dgm:cxn modelId="{4C2C003C-9229-7B4F-9CD5-BAA5ED00923C}" type="presParOf" srcId="{1C35B3B6-0E61-4A46-9410-CE5337E22C85}" destId="{21E36A2E-03C4-604A-B4E3-028C0258B66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4909FC-203E-D046-8959-75CD5E0889B5}">
      <dsp:nvSpPr>
        <dsp:cNvPr id="0" name=""/>
        <dsp:cNvSpPr/>
      </dsp:nvSpPr>
      <dsp:spPr>
        <a:xfrm>
          <a:off x="0" y="0"/>
          <a:ext cx="6900512"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1EC772-A630-0A4D-9F77-370A553FBA8A}">
      <dsp:nvSpPr>
        <dsp:cNvPr id="0" name=""/>
        <dsp:cNvSpPr/>
      </dsp:nvSpPr>
      <dsp:spPr>
        <a:xfrm>
          <a:off x="0" y="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Entrepreneurship ≠ business: it creates new economic and/or social potential.</a:t>
          </a:r>
        </a:p>
      </dsp:txBody>
      <dsp:txXfrm>
        <a:off x="0" y="0"/>
        <a:ext cx="6900512" cy="1384035"/>
      </dsp:txXfrm>
    </dsp:sp>
    <dsp:sp modelId="{8B2EDA05-A13A-9048-B826-F9518566AB2F}">
      <dsp:nvSpPr>
        <dsp:cNvPr id="0" name=""/>
        <dsp:cNvSpPr/>
      </dsp:nvSpPr>
      <dsp:spPr>
        <a:xfrm>
          <a:off x="0" y="1384035"/>
          <a:ext cx="6900512" cy="0"/>
        </a:xfrm>
        <a:prstGeom prst="line">
          <a:avLst/>
        </a:prstGeom>
        <a:solidFill>
          <a:schemeClr val="accent2">
            <a:hueOff val="2147871"/>
            <a:satOff val="-6164"/>
            <a:lumOff val="-9870"/>
            <a:alphaOff val="0"/>
          </a:schemeClr>
        </a:solidFill>
        <a:ln w="19050" cap="flat" cmpd="sng" algn="ctr">
          <a:solidFill>
            <a:schemeClr val="accent2">
              <a:hueOff val="2147871"/>
              <a:satOff val="-6164"/>
              <a:lumOff val="-987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1B045C-58B4-D54C-8125-F0706A110A4E}">
      <dsp:nvSpPr>
        <dsp:cNvPr id="0" name=""/>
        <dsp:cNvSpPr/>
      </dsp:nvSpPr>
      <dsp:spPr>
        <a:xfrm>
          <a:off x="0" y="138403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That leverage cuts both ways: good or bad depends on the entrepreneur’s choices.</a:t>
          </a:r>
        </a:p>
      </dsp:txBody>
      <dsp:txXfrm>
        <a:off x="0" y="1384035"/>
        <a:ext cx="6900512" cy="1384035"/>
      </dsp:txXfrm>
    </dsp:sp>
    <dsp:sp modelId="{FF599749-1B7A-8146-A596-0F8800BD8EF5}">
      <dsp:nvSpPr>
        <dsp:cNvPr id="0" name=""/>
        <dsp:cNvSpPr/>
      </dsp:nvSpPr>
      <dsp:spPr>
        <a:xfrm>
          <a:off x="0" y="2768070"/>
          <a:ext cx="6900512" cy="0"/>
        </a:xfrm>
        <a:prstGeom prst="line">
          <a:avLst/>
        </a:prstGeom>
        <a:solidFill>
          <a:schemeClr val="accent2">
            <a:hueOff val="4295742"/>
            <a:satOff val="-12329"/>
            <a:lumOff val="-19739"/>
            <a:alphaOff val="0"/>
          </a:schemeClr>
        </a:solidFill>
        <a:ln w="19050" cap="flat" cmpd="sng" algn="ctr">
          <a:solidFill>
            <a:schemeClr val="accent2">
              <a:hueOff val="4295742"/>
              <a:satOff val="-12329"/>
              <a:lumOff val="-1973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064934-8BD6-4B4F-A5BA-57D04299561C}">
      <dsp:nvSpPr>
        <dsp:cNvPr id="0" name=""/>
        <dsp:cNvSpPr/>
      </dsp:nvSpPr>
      <dsp:spPr>
        <a:xfrm>
          <a:off x="0" y="276807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Startups feel consequences sooner: customers, employees, community.</a:t>
          </a:r>
        </a:p>
      </dsp:txBody>
      <dsp:txXfrm>
        <a:off x="0" y="2768070"/>
        <a:ext cx="6900512" cy="1384035"/>
      </dsp:txXfrm>
    </dsp:sp>
    <dsp:sp modelId="{86A3337C-5A6B-C841-90C9-52AFB66E4849}">
      <dsp:nvSpPr>
        <dsp:cNvPr id="0" name=""/>
        <dsp:cNvSpPr/>
      </dsp:nvSpPr>
      <dsp:spPr>
        <a:xfrm>
          <a:off x="0" y="4152105"/>
          <a:ext cx="6900512" cy="0"/>
        </a:xfrm>
        <a:prstGeom prst="line">
          <a:avLst/>
        </a:prstGeom>
        <a:solidFill>
          <a:schemeClr val="accent2">
            <a:hueOff val="6443612"/>
            <a:satOff val="-18493"/>
            <a:lumOff val="-29609"/>
            <a:alphaOff val="0"/>
          </a:schemeClr>
        </a:solidFill>
        <a:ln w="19050" cap="flat" cmpd="sng" algn="ctr">
          <a:solidFill>
            <a:schemeClr val="accent2">
              <a:hueOff val="6443612"/>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59544B-6990-D942-8FF4-319B3D2B9029}">
      <dsp:nvSpPr>
        <dsp:cNvPr id="0" name=""/>
        <dsp:cNvSpPr/>
      </dsp:nvSpPr>
      <dsp:spPr>
        <a:xfrm>
          <a:off x="0" y="415210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Doing it right is ethical and operationally smart.</a:t>
          </a:r>
        </a:p>
      </dsp:txBody>
      <dsp:txXfrm>
        <a:off x="0" y="4152105"/>
        <a:ext cx="6900512" cy="13840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0B9C73-C1B0-40EF-A811-EAF6E5D656CF}">
      <dsp:nvSpPr>
        <dsp:cNvPr id="0" name=""/>
        <dsp:cNvSpPr/>
      </dsp:nvSpPr>
      <dsp:spPr>
        <a:xfrm>
          <a:off x="0" y="673"/>
          <a:ext cx="6364224" cy="15749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BA0E5A-AA33-4FA5-BF55-E2B467E29293}">
      <dsp:nvSpPr>
        <dsp:cNvPr id="0" name=""/>
        <dsp:cNvSpPr/>
      </dsp:nvSpPr>
      <dsp:spPr>
        <a:xfrm>
          <a:off x="476436" y="355047"/>
          <a:ext cx="866247" cy="8662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EA9D03-3057-44E1-AD6B-2B8F485E1F26}">
      <dsp:nvSpPr>
        <dsp:cNvPr id="0" name=""/>
        <dsp:cNvSpPr/>
      </dsp:nvSpPr>
      <dsp:spPr>
        <a:xfrm>
          <a:off x="1819120" y="673"/>
          <a:ext cx="4545103" cy="1574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687" tIns="166687" rIns="166687" bIns="166687" numCol="1" spcCol="1270" anchor="ctr" anchorCtr="0">
          <a:noAutofit/>
        </a:bodyPr>
        <a:lstStyle/>
        <a:p>
          <a:pPr marL="0" lvl="0" indent="0" algn="l" defTabSz="1111250">
            <a:lnSpc>
              <a:spcPct val="90000"/>
            </a:lnSpc>
            <a:spcBef>
              <a:spcPct val="0"/>
            </a:spcBef>
            <a:spcAft>
              <a:spcPct val="35000"/>
            </a:spcAft>
            <a:buNone/>
          </a:pPr>
          <a:r>
            <a:rPr lang="en-US" sz="2500" kern="1200"/>
            <a:t>Purposeful Utility</a:t>
          </a:r>
        </a:p>
      </dsp:txBody>
      <dsp:txXfrm>
        <a:off x="1819120" y="673"/>
        <a:ext cx="4545103" cy="1574995"/>
      </dsp:txXfrm>
    </dsp:sp>
    <dsp:sp modelId="{0ABF27A3-80C1-4A21-8C97-02908AA65E13}">
      <dsp:nvSpPr>
        <dsp:cNvPr id="0" name=""/>
        <dsp:cNvSpPr/>
      </dsp:nvSpPr>
      <dsp:spPr>
        <a:xfrm>
          <a:off x="0" y="1969418"/>
          <a:ext cx="6364224" cy="15749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95E747-8A0D-481B-B682-86C61DAC4156}">
      <dsp:nvSpPr>
        <dsp:cNvPr id="0" name=""/>
        <dsp:cNvSpPr/>
      </dsp:nvSpPr>
      <dsp:spPr>
        <a:xfrm>
          <a:off x="476436" y="2323792"/>
          <a:ext cx="866247" cy="8662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38B729-63F9-4451-BD93-4B568DFAAF53}">
      <dsp:nvSpPr>
        <dsp:cNvPr id="0" name=""/>
        <dsp:cNvSpPr/>
      </dsp:nvSpPr>
      <dsp:spPr>
        <a:xfrm>
          <a:off x="1819120" y="1969418"/>
          <a:ext cx="4545103" cy="1574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687" tIns="166687" rIns="166687" bIns="166687" numCol="1" spcCol="1270" anchor="ctr" anchorCtr="0">
          <a:noAutofit/>
        </a:bodyPr>
        <a:lstStyle/>
        <a:p>
          <a:pPr marL="0" lvl="0" indent="0" algn="l" defTabSz="1111250">
            <a:lnSpc>
              <a:spcPct val="90000"/>
            </a:lnSpc>
            <a:spcBef>
              <a:spcPct val="0"/>
            </a:spcBef>
            <a:spcAft>
              <a:spcPct val="35000"/>
            </a:spcAft>
            <a:buNone/>
          </a:pPr>
          <a:r>
            <a:rPr lang="en-US" sz="2500" kern="1200"/>
            <a:t>Honest Restraint</a:t>
          </a:r>
        </a:p>
      </dsp:txBody>
      <dsp:txXfrm>
        <a:off x="1819120" y="1969418"/>
        <a:ext cx="4545103" cy="1574995"/>
      </dsp:txXfrm>
    </dsp:sp>
    <dsp:sp modelId="{EB216BFF-4D2E-48A8-A45B-F962D9C8F839}">
      <dsp:nvSpPr>
        <dsp:cNvPr id="0" name=""/>
        <dsp:cNvSpPr/>
      </dsp:nvSpPr>
      <dsp:spPr>
        <a:xfrm>
          <a:off x="0" y="3938162"/>
          <a:ext cx="6364224" cy="15749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E57D11-62CF-4BC4-912F-BD0BFAE9B9BB}">
      <dsp:nvSpPr>
        <dsp:cNvPr id="0" name=""/>
        <dsp:cNvSpPr/>
      </dsp:nvSpPr>
      <dsp:spPr>
        <a:xfrm>
          <a:off x="476436" y="4292537"/>
          <a:ext cx="866247" cy="86624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2A9DF79-6432-484C-8F97-75566FBCC38F}">
      <dsp:nvSpPr>
        <dsp:cNvPr id="0" name=""/>
        <dsp:cNvSpPr/>
      </dsp:nvSpPr>
      <dsp:spPr>
        <a:xfrm>
          <a:off x="1819120" y="3938162"/>
          <a:ext cx="4545103" cy="1574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687" tIns="166687" rIns="166687" bIns="166687" numCol="1" spcCol="1270" anchor="ctr" anchorCtr="0">
          <a:noAutofit/>
        </a:bodyPr>
        <a:lstStyle/>
        <a:p>
          <a:pPr marL="0" lvl="0" indent="0" algn="l" defTabSz="1111250">
            <a:lnSpc>
              <a:spcPct val="90000"/>
            </a:lnSpc>
            <a:spcBef>
              <a:spcPct val="0"/>
            </a:spcBef>
            <a:spcAft>
              <a:spcPct val="35000"/>
            </a:spcAft>
            <a:buNone/>
          </a:pPr>
          <a:r>
            <a:rPr lang="en-US" sz="2500" kern="1200"/>
            <a:t>Durable Care</a:t>
          </a:r>
        </a:p>
      </dsp:txBody>
      <dsp:txXfrm>
        <a:off x="1819120" y="3938162"/>
        <a:ext cx="4545103" cy="15749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38BBA7-3A1A-584E-9920-86AC88787BEB}">
      <dsp:nvSpPr>
        <dsp:cNvPr id="0" name=""/>
        <dsp:cNvSpPr/>
      </dsp:nvSpPr>
      <dsp:spPr>
        <a:xfrm>
          <a:off x="425195" y="0"/>
          <a:ext cx="5513832" cy="5513832"/>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7640B0-9999-C345-8D9F-4D2ADA3514C7}">
      <dsp:nvSpPr>
        <dsp:cNvPr id="0" name=""/>
        <dsp:cNvSpPr/>
      </dsp:nvSpPr>
      <dsp:spPr>
        <a:xfrm>
          <a:off x="949010" y="523814"/>
          <a:ext cx="2150394" cy="215039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Demand: real usefulness (not narrative substitution).</a:t>
          </a:r>
        </a:p>
      </dsp:txBody>
      <dsp:txXfrm>
        <a:off x="1053984" y="628788"/>
        <a:ext cx="1940446" cy="1940446"/>
      </dsp:txXfrm>
    </dsp:sp>
    <dsp:sp modelId="{6990A38A-16A4-DE45-9E26-A0B4E0EE8255}">
      <dsp:nvSpPr>
        <dsp:cNvPr id="0" name=""/>
        <dsp:cNvSpPr/>
      </dsp:nvSpPr>
      <dsp:spPr>
        <a:xfrm>
          <a:off x="3264819" y="523814"/>
          <a:ext cx="2150394" cy="2150394"/>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Signals: solves a recurrent problem; value is legible; minimal persuasion.</a:t>
          </a:r>
        </a:p>
      </dsp:txBody>
      <dsp:txXfrm>
        <a:off x="3369793" y="628788"/>
        <a:ext cx="1940446" cy="1940446"/>
      </dsp:txXfrm>
    </dsp:sp>
    <dsp:sp modelId="{0986AD23-538F-8D47-AC14-2D294E69B07F}">
      <dsp:nvSpPr>
        <dsp:cNvPr id="0" name=""/>
        <dsp:cNvSpPr/>
      </dsp:nvSpPr>
      <dsp:spPr>
        <a:xfrm>
          <a:off x="949010" y="2839623"/>
          <a:ext cx="2150394" cy="2150394"/>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Tests: usage persists when marketing pauses; users can explain value plainly.</a:t>
          </a:r>
        </a:p>
      </dsp:txBody>
      <dsp:txXfrm>
        <a:off x="1053984" y="2944597"/>
        <a:ext cx="1940446" cy="1940446"/>
      </dsp:txXfrm>
    </dsp:sp>
    <dsp:sp modelId="{290F5CF5-6441-D246-9A96-0B3557AC2D5C}">
      <dsp:nvSpPr>
        <dsp:cNvPr id="0" name=""/>
        <dsp:cNvSpPr/>
      </dsp:nvSpPr>
      <dsp:spPr>
        <a:xfrm>
          <a:off x="3264819" y="2839623"/>
          <a:ext cx="2150394" cy="2150394"/>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Failure smell: attention gets mistaken for value.</a:t>
          </a:r>
        </a:p>
      </dsp:txBody>
      <dsp:txXfrm>
        <a:off x="3369793" y="2944597"/>
        <a:ext cx="1940446" cy="19404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43D77B-AF5F-D344-BABA-B9D18F872CA9}">
      <dsp:nvSpPr>
        <dsp:cNvPr id="0" name=""/>
        <dsp:cNvSpPr/>
      </dsp:nvSpPr>
      <dsp:spPr>
        <a:xfrm>
          <a:off x="682185" y="0"/>
          <a:ext cx="5536141" cy="5536141"/>
        </a:xfrm>
        <a:prstGeom prst="diamond">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772242-8C4C-AD42-8BDA-2FB3E09C8987}">
      <dsp:nvSpPr>
        <dsp:cNvPr id="0" name=""/>
        <dsp:cNvSpPr/>
      </dsp:nvSpPr>
      <dsp:spPr>
        <a:xfrm>
          <a:off x="1208118" y="525933"/>
          <a:ext cx="2159094" cy="2159094"/>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Demand: systems that enable good work repeatedly without self-destruction.</a:t>
          </a:r>
        </a:p>
      </dsp:txBody>
      <dsp:txXfrm>
        <a:off x="1313516" y="631331"/>
        <a:ext cx="1948298" cy="1948298"/>
      </dsp:txXfrm>
    </dsp:sp>
    <dsp:sp modelId="{6E249699-90FA-5B45-AB5C-5EDF844EB449}">
      <dsp:nvSpPr>
        <dsp:cNvPr id="0" name=""/>
        <dsp:cNvSpPr/>
      </dsp:nvSpPr>
      <dsp:spPr>
        <a:xfrm>
          <a:off x="3533298" y="525933"/>
          <a:ext cx="2159094" cy="2159094"/>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Signals: clear roles; sustainable pace; quality &gt; speed theater.</a:t>
          </a:r>
        </a:p>
      </dsp:txBody>
      <dsp:txXfrm>
        <a:off x="3638696" y="631331"/>
        <a:ext cx="1948298" cy="1948298"/>
      </dsp:txXfrm>
    </dsp:sp>
    <dsp:sp modelId="{714A6280-2D0C-EA4F-9E5F-4F9E66206F4D}">
      <dsp:nvSpPr>
        <dsp:cNvPr id="0" name=""/>
        <dsp:cNvSpPr/>
      </dsp:nvSpPr>
      <dsp:spPr>
        <a:xfrm>
          <a:off x="1208118" y="2851112"/>
          <a:ext cx="2159094" cy="2159094"/>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Tests: the org can breathe (vacations, handoffs, documentation).</a:t>
          </a:r>
        </a:p>
      </dsp:txBody>
      <dsp:txXfrm>
        <a:off x="1313516" y="2956510"/>
        <a:ext cx="1948298" cy="1948298"/>
      </dsp:txXfrm>
    </dsp:sp>
    <dsp:sp modelId="{BA6E6833-8D63-B842-93A8-CCE35F64C524}">
      <dsp:nvSpPr>
        <dsp:cNvPr id="0" name=""/>
        <dsp:cNvSpPr/>
      </dsp:nvSpPr>
      <dsp:spPr>
        <a:xfrm>
          <a:off x="3533298" y="2851112"/>
          <a:ext cx="2159094" cy="2159094"/>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Failure smell: heroics replace process; burnout becomes “commitment.”</a:t>
          </a:r>
        </a:p>
      </dsp:txBody>
      <dsp:txXfrm>
        <a:off x="3638696" y="2956510"/>
        <a:ext cx="1948298" cy="19482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A17698-91E9-AC44-A6C6-34905617A9FD}">
      <dsp:nvSpPr>
        <dsp:cNvPr id="0" name=""/>
        <dsp:cNvSpPr/>
      </dsp:nvSpPr>
      <dsp:spPr>
        <a:xfrm>
          <a:off x="399633" y="0"/>
          <a:ext cx="4947818" cy="4947818"/>
        </a:xfrm>
        <a:prstGeom prst="quadArrow">
          <a:avLst>
            <a:gd name="adj1" fmla="val 2000"/>
            <a:gd name="adj2" fmla="val 4000"/>
            <a:gd name="adj3" fmla="val 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29EFC5-FC63-4A40-BBC0-4F3A5451AB3B}">
      <dsp:nvSpPr>
        <dsp:cNvPr id="0" name=""/>
        <dsp:cNvSpPr/>
      </dsp:nvSpPr>
      <dsp:spPr>
        <a:xfrm>
          <a:off x="721241" y="321608"/>
          <a:ext cx="1979127" cy="1979127"/>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Demand: truthful participation without externalized harm.</a:t>
          </a:r>
        </a:p>
      </dsp:txBody>
      <dsp:txXfrm>
        <a:off x="817854" y="418221"/>
        <a:ext cx="1785901" cy="1785901"/>
      </dsp:txXfrm>
    </dsp:sp>
    <dsp:sp modelId="{8BA25F2D-3744-E244-B08B-55E65507D7DF}">
      <dsp:nvSpPr>
        <dsp:cNvPr id="0" name=""/>
        <dsp:cNvSpPr/>
      </dsp:nvSpPr>
      <dsp:spPr>
        <a:xfrm>
          <a:off x="3046716" y="321608"/>
          <a:ext cx="1979127" cy="1979127"/>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Signals: claims match reality; growth respects local constraints.</a:t>
          </a:r>
        </a:p>
      </dsp:txBody>
      <dsp:txXfrm>
        <a:off x="3143329" y="418221"/>
        <a:ext cx="1785901" cy="1785901"/>
      </dsp:txXfrm>
    </dsp:sp>
    <dsp:sp modelId="{B61C536A-2D22-094F-9EA9-7424FCA4BFC4}">
      <dsp:nvSpPr>
        <dsp:cNvPr id="0" name=""/>
        <dsp:cNvSpPr/>
      </dsp:nvSpPr>
      <dsp:spPr>
        <a:xfrm>
          <a:off x="721241" y="2647082"/>
          <a:ext cx="1979127" cy="1979127"/>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Tests: who pays when things go wrong? would you want 10× more of this nearby?</a:t>
          </a:r>
        </a:p>
      </dsp:txBody>
      <dsp:txXfrm>
        <a:off x="817854" y="2743695"/>
        <a:ext cx="1785901" cy="1785901"/>
      </dsp:txXfrm>
    </dsp:sp>
    <dsp:sp modelId="{C243EF03-9D86-4443-9FB8-23413F0E3ADF}">
      <dsp:nvSpPr>
        <dsp:cNvPr id="0" name=""/>
        <dsp:cNvSpPr/>
      </dsp:nvSpPr>
      <dsp:spPr>
        <a:xfrm>
          <a:off x="3046716" y="2647082"/>
          <a:ext cx="1979127" cy="1979127"/>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Failure smell: privatized gains, socialized costs.</a:t>
          </a:r>
        </a:p>
      </dsp:txBody>
      <dsp:txXfrm>
        <a:off x="3143329" y="2743695"/>
        <a:ext cx="1785901" cy="178590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D0133B-1693-1140-96BD-715146E2FF89}">
      <dsp:nvSpPr>
        <dsp:cNvPr id="0" name=""/>
        <dsp:cNvSpPr/>
      </dsp:nvSpPr>
      <dsp:spPr>
        <a:xfrm>
          <a:off x="0" y="0"/>
          <a:ext cx="6900512" cy="0"/>
        </a:xfrm>
        <a:prstGeom prst="lin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DB196D-4D35-0949-B2D7-B0D7352B4D7C}">
      <dsp:nvSpPr>
        <dsp:cNvPr id="0" name=""/>
        <dsp:cNvSpPr/>
      </dsp:nvSpPr>
      <dsp:spPr>
        <a:xfrm>
          <a:off x="0" y="0"/>
          <a:ext cx="6900512"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0" tIns="209550" rIns="209550" bIns="209550" numCol="1" spcCol="1270" anchor="t" anchorCtr="0">
          <a:noAutofit/>
        </a:bodyPr>
        <a:lstStyle/>
        <a:p>
          <a:pPr marL="0" lvl="0" indent="0" algn="l" defTabSz="2444750">
            <a:lnSpc>
              <a:spcPct val="90000"/>
            </a:lnSpc>
            <a:spcBef>
              <a:spcPct val="0"/>
            </a:spcBef>
            <a:spcAft>
              <a:spcPct val="35000"/>
            </a:spcAft>
            <a:buNone/>
          </a:pPr>
          <a:r>
            <a:rPr lang="en-US" sz="5500" kern="1200"/>
            <a:t>How do they succeed with the three judges?</a:t>
          </a:r>
        </a:p>
      </dsp:txBody>
      <dsp:txXfrm>
        <a:off x="0" y="0"/>
        <a:ext cx="6900512" cy="2768070"/>
      </dsp:txXfrm>
    </dsp:sp>
    <dsp:sp modelId="{7FBC8D03-052E-BA40-8817-7FAD2A41DEEB}">
      <dsp:nvSpPr>
        <dsp:cNvPr id="0" name=""/>
        <dsp:cNvSpPr/>
      </dsp:nvSpPr>
      <dsp:spPr>
        <a:xfrm>
          <a:off x="0" y="2768070"/>
          <a:ext cx="6900512" cy="0"/>
        </a:xfrm>
        <a:prstGeom prst="lin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438A6F-7728-5A45-9044-492BC6010028}">
      <dsp:nvSpPr>
        <dsp:cNvPr id="0" name=""/>
        <dsp:cNvSpPr/>
      </dsp:nvSpPr>
      <dsp:spPr>
        <a:xfrm>
          <a:off x="0" y="2768070"/>
          <a:ext cx="6900512"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0" tIns="209550" rIns="209550" bIns="209550" numCol="1" spcCol="1270" anchor="t" anchorCtr="0">
          <a:noAutofit/>
        </a:bodyPr>
        <a:lstStyle/>
        <a:p>
          <a:pPr marL="0" lvl="0" indent="0" algn="l" defTabSz="2444750">
            <a:lnSpc>
              <a:spcPct val="90000"/>
            </a:lnSpc>
            <a:spcBef>
              <a:spcPct val="0"/>
            </a:spcBef>
            <a:spcAft>
              <a:spcPct val="35000"/>
            </a:spcAft>
            <a:buNone/>
          </a:pPr>
          <a:r>
            <a:rPr lang="en-US" sz="5500" kern="1200"/>
            <a:t>Where do they fall short?</a:t>
          </a:r>
        </a:p>
      </dsp:txBody>
      <dsp:txXfrm>
        <a:off x="0" y="2768070"/>
        <a:ext cx="6900512" cy="276807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6345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txBody>
          <a:bodyPr/>
          <a:lstStyle/>
          <a:p>
            <a:endParaRPr/>
          </a:p>
        </p:txBody>
      </p:sp>
      <p:sp>
        <p:nvSpPr>
          <p:cNvPr id="3" name="Notes Placeholder 2"/>
          <p:cNvSpPr>
            <a:spLocks noGrp="1"/>
          </p:cNvSpPr>
          <p:nvPr>
            <p:ph type="body" sz="quarter" idx="3"/>
          </p:nvPr>
        </p:nvSpPr>
        <p:spPr/>
        <p:txBody>
          <a:bodyPr/>
          <a:lstStyle/>
          <a:p>
            <a:r>
              <a:rPr lang="en-US" sz="1200" b="0" i="0" kern="1200" dirty="0">
                <a:solidFill>
                  <a:schemeClr val="tx1"/>
                </a:solidFill>
                <a:effectLst/>
                <a:latin typeface="+mn-lt"/>
                <a:ea typeface="+mn-ea"/>
                <a:cs typeface="+mn-cs"/>
              </a:rPr>
              <a:t>Welcome, everyone. Today I want to do five things together: define what entrepreneurship is, talk about what entrepreneurship for good means to me, make the case for why the act of building matters so much when we talk about “good,” borrow a few practical mental models from design, and then put those models to work in practice. Think of this as a builder’s guide to doing meaningful work—work that lasts and does right by customers, employees, and the community.</a:t>
            </a:r>
          </a:p>
        </p:txBody>
      </p:sp>
      <p:sp>
        <p:nvSpPr>
          <p:cNvPr id="4" name="Slide Number Placeholder 3"/>
          <p:cNvSpPr>
            <a:spLocks noGrp="1"/>
          </p:cNvSpPr>
          <p:nvPr>
            <p:ph type="sldNum" sz="quarter" idx="5"/>
          </p:nvPr>
        </p:nvSpPr>
        <p:spPr/>
        <p:txBody>
          <a:bodyPr/>
          <a:lstStyle/>
          <a:p>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en-US" sz="1200" b="0" i="0" kern="1200" dirty="0">
                <a:solidFill>
                  <a:schemeClr val="tx1"/>
                </a:solidFill>
                <a:effectLst/>
                <a:latin typeface="+mn-lt"/>
                <a:ea typeface="+mn-ea"/>
                <a:cs typeface="+mn-cs"/>
              </a:rPr>
              <a:t>We love the phrase “reality distortion field,” but it never meant “ignore reality.” Even Steve Jobs learned that the hard way with Lisa and his ouster from Apple. Theranos is the clearest cautionary tale: when you misrepresent capabilities, reality eventually answers—and it’s not kind. The story only survives when reality cooperates.</a:t>
            </a:r>
          </a:p>
        </p:txBody>
      </p:sp>
      <p:sp>
        <p:nvSpPr>
          <p:cNvPr id="4" name="Slide Number Placeholder 3"/>
          <p:cNvSpPr>
            <a:spLocks noGrp="1"/>
          </p:cNvSpPr>
          <p:nvPr>
            <p:ph type="sldNum" sz="quarter" idx="5"/>
          </p:nvPr>
        </p:nvSpPr>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en-US" sz="1200" b="0" i="0" kern="1200" dirty="0">
                <a:solidFill>
                  <a:schemeClr val="tx1"/>
                </a:solidFill>
                <a:effectLst/>
                <a:latin typeface="+mn-lt"/>
                <a:ea typeface="+mn-ea"/>
                <a:cs typeface="+mn-cs"/>
              </a:rPr>
              <a:t>Wendell Berry puts it beautifully: “Good work is our salvation and our joy; shoddy or dishonest or self‑serving work is our curse and our doom.” As builders, we don’t get to escape that moral reality. Our work either reinforces the fabric around us—or it frays it.</a:t>
            </a:r>
          </a:p>
        </p:txBody>
      </p:sp>
      <p:sp>
        <p:nvSpPr>
          <p:cNvPr id="4" name="Slide Number Placeholder 3"/>
          <p:cNvSpPr>
            <a:spLocks noGrp="1"/>
          </p:cNvSpPr>
          <p:nvPr>
            <p:ph type="sldNum" sz="quarter" idx="5"/>
          </p:nvPr>
        </p:nvSpPr>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en-US" sz="1200" b="0" i="0" kern="1200" dirty="0">
                <a:solidFill>
                  <a:schemeClr val="tx1"/>
                </a:solidFill>
                <a:effectLst/>
                <a:latin typeface="+mn-lt"/>
                <a:ea typeface="+mn-ea"/>
                <a:cs typeface="+mn-cs"/>
              </a:rPr>
              <a:t>Back to your four businesses. What are they moving from low to high potential? Be specific. And what are the likely impacts—good and bad—of making that shift? Train your eyes to see second‑ and third‑order effects, not just the headline outcome.</a:t>
            </a:r>
          </a:p>
        </p:txBody>
      </p:sp>
      <p:sp>
        <p:nvSpPr>
          <p:cNvPr id="4" name="Slide Number Placeholder 3"/>
          <p:cNvSpPr>
            <a:spLocks noGrp="1"/>
          </p:cNvSpPr>
          <p:nvPr>
            <p:ph type="sldNum" sz="quarter" idx="5"/>
          </p:nvPr>
        </p:nvSpPr>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dirty="0"/>
              <a:t>Next: why building matters.</a:t>
            </a:r>
          </a:p>
          <a:p>
            <a:endParaRPr dirty="0"/>
          </a:p>
          <a:p>
            <a:r>
              <a:rPr dirty="0"/>
              <a:t>Entrepreneurship isn’t primarily a set of opinions. It’s an activity. And building is how you find out whether your ideas actually survive contact with reality.</a:t>
            </a:r>
          </a:p>
        </p:txBody>
      </p:sp>
      <p:sp>
        <p:nvSpPr>
          <p:cNvPr id="4" name="Slide Number Placeholder 3"/>
          <p:cNvSpPr>
            <a:spLocks noGrp="1"/>
          </p:cNvSpPr>
          <p:nvPr>
            <p:ph type="sldNum" sz="quarter" idx="5"/>
          </p:nvPr>
        </p:nvSpPr>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14: Why Building?]</a:t>
            </a:r>
          </a:p>
          <a:p>
            <a:endParaRPr/>
          </a:p>
          <a:p>
            <a:r>
              <a:t>Building is what entrepreneurs do. It’s a key activity. It might sound silly, but: We need to build a business in order to run one. … and because building is a way of understanding the world around us (ourselves, others, and the environment). … so that we can create value.</a:t>
            </a:r>
          </a:p>
        </p:txBody>
      </p:sp>
      <p:sp>
        <p:nvSpPr>
          <p:cNvPr id="4" name="Slide Number Placeholder 3"/>
          <p:cNvSpPr>
            <a:spLocks noGrp="1"/>
          </p:cNvSpPr>
          <p:nvPr>
            <p:ph type="sldNum" sz="quarter" idx="5"/>
          </p:nvPr>
        </p:nvSpPr>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en-US" sz="1200" b="0" i="0" kern="1200" dirty="0">
                <a:solidFill>
                  <a:schemeClr val="tx1"/>
                </a:solidFill>
                <a:effectLst/>
                <a:latin typeface="+mn-lt"/>
                <a:ea typeface="+mn-ea"/>
                <a:cs typeface="+mn-cs"/>
              </a:rPr>
              <a:t>Design Thinking gives us a practical method: empathize to understand, define to clarify, ideate to widen options, prototype to make ideas testable, and test to learn what reality will accept. It’s not a rigid checklist; it’s a way to keep moving while staying honest.</a:t>
            </a:r>
          </a:p>
        </p:txBody>
      </p:sp>
      <p:sp>
        <p:nvSpPr>
          <p:cNvPr id="4" name="Slide Number Placeholder 3"/>
          <p:cNvSpPr>
            <a:spLocks noGrp="1"/>
          </p:cNvSpPr>
          <p:nvPr>
            <p:ph type="sldNum" sz="quarter" idx="5"/>
          </p:nvPr>
        </p:nvSpPr>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dirty="0"/>
              <a:t>The key here is that Design Thinking is methodological approach to building</a:t>
            </a:r>
            <a:r>
              <a:rPr lang="en-US" dirty="0"/>
              <a:t>. </a:t>
            </a:r>
            <a:r>
              <a:rPr dirty="0"/>
              <a:t>We</a:t>
            </a:r>
            <a:r>
              <a:rPr lang="en-US" dirty="0"/>
              <a:t>’re </a:t>
            </a:r>
            <a:r>
              <a:rPr dirty="0"/>
              <a:t>looking for insight into how the world works by: Understanding (empathizing) Clarifying that understanding (defining) Coming up with solutions that crystalize that understanding (ideating) Creating solutions (prototyping) And seeing if they work (testing)</a:t>
            </a:r>
          </a:p>
        </p:txBody>
      </p:sp>
      <p:sp>
        <p:nvSpPr>
          <p:cNvPr id="4" name="Slide Number Placeholder 3"/>
          <p:cNvSpPr>
            <a:spLocks noGrp="1"/>
          </p:cNvSpPr>
          <p:nvPr>
            <p:ph type="sldNum" sz="quarter" idx="5"/>
          </p:nvPr>
        </p:nvSpPr>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dirty="0"/>
              <a:t>We</a:t>
            </a:r>
            <a:r>
              <a:rPr lang="en-US" dirty="0"/>
              <a:t>’re </a:t>
            </a:r>
            <a:r>
              <a:rPr dirty="0"/>
              <a:t>applying a methodological approach that helps us understand what the world (reality) wants. In doing so, we’re getting closer to product-market fit. This is extremely challenging.</a:t>
            </a:r>
            <a:endParaRPr lang="en-US" dirty="0"/>
          </a:p>
        </p:txBody>
      </p:sp>
      <p:sp>
        <p:nvSpPr>
          <p:cNvPr id="4" name="Slide Number Placeholder 3"/>
          <p:cNvSpPr>
            <a:spLocks noGrp="1"/>
          </p:cNvSpPr>
          <p:nvPr>
            <p:ph type="sldNum" sz="quarter" idx="5"/>
          </p:nvPr>
        </p:nvSpPr>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dirty="0"/>
              <a:t>Building is a way to find out what’s good. Ethics emerge from the process of building. We find out what reality wants, and what it rejects. Wood only wants to be cut with the grain. You can have an idea of what you want, but if the material doesn’t want to work that way, then the idea doesn’t matter. This applies to both products and businesses. What is good emerges from this conversation.</a:t>
            </a:r>
          </a:p>
        </p:txBody>
      </p:sp>
      <p:sp>
        <p:nvSpPr>
          <p:cNvPr id="4" name="Slide Number Placeholder 3"/>
          <p:cNvSpPr>
            <a:spLocks noGrp="1"/>
          </p:cNvSpPr>
          <p:nvPr>
            <p:ph type="sldNum" sz="quarter" idx="5"/>
          </p:nvPr>
        </p:nvSpPr>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en-US" sz="1200" b="0" i="0" kern="1200" dirty="0">
                <a:solidFill>
                  <a:schemeClr val="tx1"/>
                </a:solidFill>
                <a:effectLst/>
                <a:latin typeface="+mn-lt"/>
                <a:ea typeface="+mn-ea"/>
                <a:cs typeface="+mn-cs"/>
              </a:rPr>
              <a:t>Return to your four businesses. What are they listening to and understanding about the world that makes them work? And where are they ignoring signals—distracting themselves or diminishing the value?</a:t>
            </a:r>
          </a:p>
        </p:txBody>
      </p:sp>
      <p:sp>
        <p:nvSpPr>
          <p:cNvPr id="4" name="Slide Number Placeholder 3"/>
          <p:cNvSpPr>
            <a:spLocks noGrp="1"/>
          </p:cNvSpPr>
          <p:nvPr>
            <p:ph type="sldNum" sz="quarter" idx="5"/>
          </p:nvPr>
        </p:nvSpPr>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dirty="0"/>
              <a:t>[Slide 2: What is Entrepreneurship?]</a:t>
            </a:r>
          </a:p>
          <a:p>
            <a:endParaRPr dirty="0"/>
          </a:p>
          <a:p>
            <a:r>
              <a:rPr dirty="0"/>
              <a:t>Let’s start with a plain definition. I’m not talking about the movie version of entrepreneurship—I’m talking about what it actually does in the world.</a:t>
            </a:r>
          </a:p>
          <a:p>
            <a:endParaRPr dirty="0"/>
          </a:p>
          <a:p>
            <a:r>
              <a:rPr dirty="0"/>
              <a:t>In the next slide, I’ll use a classic line: entrepreneurship is shifting resources from low productivity to high productivity—reducing waste, increasing yield, creating new value.</a:t>
            </a:r>
          </a:p>
        </p:txBody>
      </p:sp>
      <p:sp>
        <p:nvSpPr>
          <p:cNvPr id="4" name="Slide Number Placeholder 3"/>
          <p:cNvSpPr>
            <a:spLocks noGrp="1"/>
          </p:cNvSpPr>
          <p:nvPr>
            <p:ph type="sldNum" sz="quarter" idx="5"/>
          </p:nvPr>
        </p:nvSpPr>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20: Mental Models]</a:t>
            </a:r>
          </a:p>
          <a:p>
            <a:endParaRPr/>
          </a:p>
          <a:p>
            <a:r>
              <a:t>At this point we have a method. The question is: how do we keep ourselves honest while we use it?</a:t>
            </a:r>
          </a:p>
          <a:p>
            <a:endParaRPr/>
          </a:p>
          <a:p>
            <a:r>
              <a:t>That’s where mental models come in—simple tests we can apply at every step to course-correct before we drift into nonsense.</a:t>
            </a:r>
          </a:p>
        </p:txBody>
      </p:sp>
      <p:sp>
        <p:nvSpPr>
          <p:cNvPr id="4" name="Slide Number Placeholder 3"/>
          <p:cNvSpPr>
            <a:spLocks noGrp="1"/>
          </p:cNvSpPr>
          <p:nvPr>
            <p:ph type="sldNum" sz="quarter" idx="5"/>
          </p:nvPr>
        </p:nvSpPr>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en-US" sz="1200" b="0" i="0" kern="1200" dirty="0">
                <a:solidFill>
                  <a:schemeClr val="tx1"/>
                </a:solidFill>
                <a:effectLst/>
                <a:latin typeface="+mn-lt"/>
                <a:ea typeface="+mn-ea"/>
                <a:cs typeface="+mn-cs"/>
              </a:rPr>
              <a:t>The right model at the right time can save you months of drift. The trick is to keep them practical and to test them in the field, not only in our heads.</a:t>
            </a:r>
          </a:p>
        </p:txBody>
      </p:sp>
      <p:sp>
        <p:nvSpPr>
          <p:cNvPr id="4" name="Slide Number Placeholder 3"/>
          <p:cNvSpPr>
            <a:spLocks noGrp="1"/>
          </p:cNvSpPr>
          <p:nvPr>
            <p:ph type="sldNum" sz="quarter" idx="5"/>
          </p:nvPr>
        </p:nvSpPr>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en-US" sz="1200" b="0" i="0" kern="1200" dirty="0">
                <a:solidFill>
                  <a:schemeClr val="tx1"/>
                </a:solidFill>
                <a:effectLst/>
                <a:latin typeface="+mn-lt"/>
                <a:ea typeface="+mn-ea"/>
                <a:cs typeface="+mn-cs"/>
              </a:rPr>
              <a:t>Enter Dieter Rams—whose influence you’ve felt in everything from Braun to Apple via Jony </a:t>
            </a:r>
            <a:r>
              <a:rPr lang="en-US" sz="1200" b="0" i="0" kern="1200" dirty="0" err="1">
                <a:solidFill>
                  <a:schemeClr val="tx1"/>
                </a:solidFill>
                <a:effectLst/>
                <a:latin typeface="+mn-lt"/>
                <a:ea typeface="+mn-ea"/>
                <a:cs typeface="+mn-cs"/>
              </a:rPr>
              <a:t>Ive</a:t>
            </a:r>
            <a:r>
              <a:rPr lang="en-US" sz="1200" b="0" i="0" kern="1200" dirty="0">
                <a:solidFill>
                  <a:schemeClr val="tx1"/>
                </a:solidFill>
                <a:effectLst/>
                <a:latin typeface="+mn-lt"/>
                <a:ea typeface="+mn-ea"/>
                <a:cs typeface="+mn-cs"/>
              </a:rPr>
              <a:t>. He articulated ten principles of good design that quietly shaped a generation of products.</a:t>
            </a:r>
          </a:p>
        </p:txBody>
      </p:sp>
      <p:sp>
        <p:nvSpPr>
          <p:cNvPr id="4" name="Slide Number Placeholder 3"/>
          <p:cNvSpPr>
            <a:spLocks noGrp="1"/>
          </p:cNvSpPr>
          <p:nvPr>
            <p:ph type="sldNum" sz="quarter" idx="5"/>
          </p:nvPr>
        </p:nvSpPr>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Rams’ list is long—innovative, useful, aesthetic, understandable, unobtrusive, honest, long‑lasting, thorough, environmentally friendly, and minimal. We can translate these into something founders can use every day.</a:t>
            </a:r>
          </a:p>
        </p:txBody>
      </p:sp>
      <p:sp>
        <p:nvSpPr>
          <p:cNvPr id="4" name="Slide Number Placeholder 3"/>
          <p:cNvSpPr>
            <a:spLocks noGrp="1"/>
          </p:cNvSpPr>
          <p:nvPr>
            <p:ph type="sldNum" sz="quarter" idx="5"/>
          </p:nvPr>
        </p:nvSpPr>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en-US" sz="1200" b="0" i="0" kern="1200" dirty="0">
                <a:solidFill>
                  <a:schemeClr val="tx1"/>
                </a:solidFill>
                <a:effectLst/>
                <a:latin typeface="+mn-lt"/>
                <a:ea typeface="+mn-ea"/>
                <a:cs typeface="+mn-cs"/>
              </a:rPr>
              <a:t>Here’s my distillation for builders:</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Purposeful Utility</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Honest Restraint</a:t>
            </a:r>
            <a:r>
              <a:rPr lang="en-US" sz="1200" b="0" i="0" kern="1200" dirty="0">
                <a:solidFill>
                  <a:schemeClr val="tx1"/>
                </a:solidFill>
                <a:effectLst/>
                <a:latin typeface="+mn-lt"/>
                <a:ea typeface="+mn-ea"/>
                <a:cs typeface="+mn-cs"/>
              </a:rPr>
              <a:t>, and </a:t>
            </a:r>
            <a:r>
              <a:rPr lang="en-US" sz="1200" b="1" i="0" kern="1200" dirty="0">
                <a:solidFill>
                  <a:schemeClr val="tx1"/>
                </a:solidFill>
                <a:effectLst/>
                <a:latin typeface="+mn-lt"/>
                <a:ea typeface="+mn-ea"/>
                <a:cs typeface="+mn-cs"/>
              </a:rPr>
              <a:t>Durable Care</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Useful, truthful, enduring.</a:t>
            </a:r>
          </a:p>
        </p:txBody>
      </p:sp>
      <p:sp>
        <p:nvSpPr>
          <p:cNvPr id="4" name="Slide Number Placeholder 3"/>
          <p:cNvSpPr>
            <a:spLocks noGrp="1"/>
          </p:cNvSpPr>
          <p:nvPr>
            <p:ph type="sldNum" sz="quarter" idx="5"/>
          </p:nvPr>
        </p:nvSpPr>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en-US" sz="1200" b="0" i="0" kern="1200" dirty="0">
                <a:solidFill>
                  <a:schemeClr val="tx1"/>
                </a:solidFill>
                <a:effectLst/>
                <a:latin typeface="+mn-lt"/>
                <a:ea typeface="+mn-ea"/>
                <a:cs typeface="+mn-cs"/>
              </a:rPr>
              <a:t>Put together: good entrepreneurship creates something truly useful, doesn’t manipulate or oversell, and can endure long enough to matter. That’s the bar.</a:t>
            </a:r>
          </a:p>
        </p:txBody>
      </p:sp>
      <p:sp>
        <p:nvSpPr>
          <p:cNvPr id="4" name="Slide Number Placeholder 3"/>
          <p:cNvSpPr>
            <a:spLocks noGrp="1"/>
          </p:cNvSpPr>
          <p:nvPr>
            <p:ph type="sldNum" sz="quarter" idx="5"/>
          </p:nvPr>
        </p:nvSpPr>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en-US" sz="1200" b="0" i="0" kern="1200" dirty="0">
                <a:solidFill>
                  <a:schemeClr val="tx1"/>
                </a:solidFill>
                <a:effectLst/>
                <a:latin typeface="+mn-lt"/>
                <a:ea typeface="+mn-ea"/>
                <a:cs typeface="+mn-cs"/>
              </a:rPr>
              <a:t>Check your four businesses against those principles. Where do they shine? Where do they cheat? If you had to fix one thing this month to better match the principles, what would it be?</a:t>
            </a:r>
          </a:p>
        </p:txBody>
      </p:sp>
      <p:sp>
        <p:nvSpPr>
          <p:cNvPr id="4" name="Slide Number Placeholder 3"/>
          <p:cNvSpPr>
            <a:spLocks noGrp="1"/>
          </p:cNvSpPr>
          <p:nvPr>
            <p:ph type="sldNum" sz="quarter" idx="5"/>
          </p:nvPr>
        </p:nvSpPr>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dirty="0"/>
              <a:t>Now let’s take those mental models out of theory mode.</a:t>
            </a:r>
          </a:p>
          <a:p>
            <a:endParaRPr dirty="0"/>
          </a:p>
          <a:p>
            <a:r>
              <a:rPr dirty="0"/>
              <a:t>I’m going to compress them into a few practical tests you can actually use while you’re building—to judge work-in-progress, not just to critique from a distance.</a:t>
            </a:r>
          </a:p>
        </p:txBody>
      </p:sp>
      <p:sp>
        <p:nvSpPr>
          <p:cNvPr id="4" name="Slide Number Placeholder 3"/>
          <p:cNvSpPr>
            <a:spLocks noGrp="1"/>
          </p:cNvSpPr>
          <p:nvPr>
            <p:ph type="sldNum" sz="quarter" idx="5"/>
          </p:nvPr>
        </p:nvSpPr>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dirty="0"/>
              <a:t>We've covered method (design thinking) and principles (Rams). Now the claim is simple: theory only matters if it survives contact with reality. In entrepreneurship, "reality" isn't abstract - it shows up as feedback and consequences. And it comes from three directions: customers, employees, and the surrounding community. Those are the three judges we're about to use to audit our work.</a:t>
            </a:r>
          </a:p>
        </p:txBody>
      </p:sp>
      <p:sp>
        <p:nvSpPr>
          <p:cNvPr id="4" name="Slide Number Placeholder 3"/>
          <p:cNvSpPr>
            <a:spLocks noGrp="1"/>
          </p:cNvSpPr>
          <p:nvPr>
            <p:ph type="sldNum" sz="quarter" idx="5"/>
          </p:nvPr>
        </p:nvSpPr>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dirty="0"/>
              <a:t>Here’s the core: three judges.</a:t>
            </a:r>
          </a:p>
          <a:p>
            <a:endParaRPr dirty="0"/>
          </a:p>
          <a:p>
            <a:r>
              <a:rPr dirty="0"/>
              <a:t>If you want entrepreneurship to be ‘for good,’ you don’t get to grade yourself. The judges are external: customers, employees, and the community. If you fail one of them, it shows up eventually—in churn, burnout, backlash, or collapse.</a:t>
            </a:r>
          </a:p>
        </p:txBody>
      </p:sp>
      <p:sp>
        <p:nvSpPr>
          <p:cNvPr id="4" name="Slide Number Placeholder 3"/>
          <p:cNvSpPr>
            <a:spLocks noGrp="1"/>
          </p:cNvSpPr>
          <p:nvPr>
            <p:ph type="sldNum" sz="quarter" idx="5"/>
          </p:nvPr>
        </p:nvSpPr>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en-US" sz="1200" b="0" i="0" kern="1200" dirty="0">
                <a:solidFill>
                  <a:schemeClr val="tx1"/>
                </a:solidFill>
                <a:effectLst/>
                <a:latin typeface="+mn-lt"/>
                <a:ea typeface="+mn-ea"/>
                <a:cs typeface="+mn-cs"/>
              </a:rPr>
              <a:t>One of my favorite summaries comes via Jean‑Baptiste Say, often cited by Peter Drucker: the entrepreneur shifts resources from lower productivity to higher productivity and yield. In plain English: entrepreneurship is purposeful change that creates new economic or social potential. It’s the disciplined movement from “what is” to “what could be”—and that movement should produce real value people can feel.</a:t>
            </a:r>
          </a:p>
        </p:txBody>
      </p:sp>
      <p:sp>
        <p:nvSpPr>
          <p:cNvPr id="4" name="Slide Number Placeholder 3"/>
          <p:cNvSpPr>
            <a:spLocks noGrp="1"/>
          </p:cNvSpPr>
          <p:nvPr>
            <p:ph type="sldNum" sz="quarter" idx="5"/>
          </p:nvPr>
        </p:nvSpPr>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dirty="0"/>
              <a:t>First judge: customers. "Purposeful Utility" means you owe people real usefulness - something that actually works in their day-to-day, not a narrative that substitutes for function. When it's good, the value is legible: a specific recurring problem gets solved, and the feedback loop is short and acted on. Operational tests: if you disappeared tomorrow, would customers rebuild a workaround? Does usage persist when marketing pauses? The failure pattern is confusing attention for value.</a:t>
            </a:r>
          </a:p>
        </p:txBody>
      </p:sp>
      <p:sp>
        <p:nvSpPr>
          <p:cNvPr id="4" name="Slide Number Placeholder 3"/>
          <p:cNvSpPr>
            <a:spLocks noGrp="1"/>
          </p:cNvSpPr>
          <p:nvPr>
            <p:ph type="sldNum" sz="quarter" idx="5"/>
          </p:nvPr>
        </p:nvSpPr>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en-US" dirty="0"/>
              <a:t>Our s</a:t>
            </a:r>
            <a:r>
              <a:rPr dirty="0"/>
              <a:t>econd judge: employees. "Durable Care" is about designing the operating system of the company so people can do good work repeatedly without self-destruction. In practice, that means clear roles, matching authority to responsibility, a sustainable pace, and documentation that makes handoffs possible. Test it: can someone take a week off without collapse, and do mistakes lead to system improvements? The failure pattern is predictable: heroics replace process and burnout becomes a badge.</a:t>
            </a:r>
          </a:p>
        </p:txBody>
      </p:sp>
      <p:sp>
        <p:nvSpPr>
          <p:cNvPr id="4" name="Slide Number Placeholder 3"/>
          <p:cNvSpPr>
            <a:spLocks noGrp="1"/>
          </p:cNvSpPr>
          <p:nvPr>
            <p:ph type="sldNum" sz="quarter" idx="5"/>
          </p:nvPr>
        </p:nvSpPr>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en-US" dirty="0"/>
              <a:t>Finally, our t</a:t>
            </a:r>
            <a:r>
              <a:rPr dirty="0"/>
              <a:t>hird judge: the community. "Honest Restraint" means your participation is truthful and you don't externalize harm. Claims have to match reality - especially impact claims - and growth has to respect local constraints: labor, housing, attention, waste, and noise. Test it: who pays when things go wrong, and would you want ten more businesses like this nearby? The failure pattern is privatizing gains and socializing costs.</a:t>
            </a:r>
          </a:p>
        </p:txBody>
      </p:sp>
      <p:sp>
        <p:nvSpPr>
          <p:cNvPr id="4" name="Slide Number Placeholder 3"/>
          <p:cNvSpPr>
            <a:spLocks noGrp="1"/>
          </p:cNvSpPr>
          <p:nvPr>
            <p:ph type="sldNum" sz="quarter" idx="5"/>
          </p:nvPr>
        </p:nvSpPr>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en-US" sz="1200" b="0" i="0" kern="1200" dirty="0">
                <a:solidFill>
                  <a:schemeClr val="tx1"/>
                </a:solidFill>
                <a:effectLst/>
                <a:latin typeface="+mn-lt"/>
                <a:ea typeface="+mn-ea"/>
                <a:cs typeface="+mn-cs"/>
              </a:rPr>
              <a:t>Run your four examples through the three judges. Where are they strong? Where are they borrowing from the future or community without paying it back?</a:t>
            </a:r>
          </a:p>
        </p:txBody>
      </p:sp>
      <p:sp>
        <p:nvSpPr>
          <p:cNvPr id="4" name="Slide Number Placeholder 3"/>
          <p:cNvSpPr>
            <a:spLocks noGrp="1"/>
          </p:cNvSpPr>
          <p:nvPr>
            <p:ph type="sldNum" sz="quarter" idx="5"/>
          </p:nvPr>
        </p:nvSpPr>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en-US" sz="1200" b="0" i="0" kern="1200" dirty="0">
                <a:solidFill>
                  <a:schemeClr val="tx1"/>
                </a:solidFill>
                <a:effectLst/>
                <a:latin typeface="+mn-lt"/>
                <a:ea typeface="+mn-ea"/>
                <a:cs typeface="+mn-cs"/>
              </a:rPr>
              <a:t>Let’s learn from some public flameouts—not to gloat, but to see the pattern.</a:t>
            </a:r>
          </a:p>
        </p:txBody>
      </p:sp>
      <p:sp>
        <p:nvSpPr>
          <p:cNvPr id="4" name="Slide Number Placeholder 3"/>
          <p:cNvSpPr>
            <a:spLocks noGrp="1"/>
          </p:cNvSpPr>
          <p:nvPr>
            <p:ph type="sldNum" sz="quarter" idx="5"/>
          </p:nvPr>
        </p:nvSpPr>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dirty="0"/>
              <a:t>Theranos is narrative substitution: the story replaced the working product. Customers were promised diagnostic usefulness that did not exist, so the "product" became secrecy and demos. Inside, employees were siloed and concerns were suppressed to protect the narrative. The community cost was medical risk externalized onto patients, and trust in diagnostics damaged.</a:t>
            </a:r>
          </a:p>
        </p:txBody>
      </p:sp>
      <p:sp>
        <p:nvSpPr>
          <p:cNvPr id="4" name="Slide Number Placeholder 3"/>
          <p:cNvSpPr>
            <a:spLocks noGrp="1"/>
          </p:cNvSpPr>
          <p:nvPr>
            <p:ph type="sldNum" sz="quarter" idx="5"/>
          </p:nvPr>
        </p:nvSpPr>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dirty="0"/>
              <a:t>[</a:t>
            </a:r>
            <a:r>
              <a:rPr dirty="0" err="1"/>
              <a:t>Juicero</a:t>
            </a:r>
            <a:r>
              <a:rPr dirty="0"/>
              <a:t> is overdesign without use. The machine was elaborate, but it didn't deliver a meaningful improvement over simple manual alternatives, and reality punctured the value proposition. Internally, effort optimized for spectacle rather than necessity. The community story is waste: capital and materials burned for marginal benefit, wrapped in innovation language.</a:t>
            </a:r>
          </a:p>
        </p:txBody>
      </p:sp>
      <p:sp>
        <p:nvSpPr>
          <p:cNvPr id="4" name="Slide Number Placeholder 3"/>
          <p:cNvSpPr>
            <a:spLocks noGrp="1"/>
          </p:cNvSpPr>
          <p:nvPr>
            <p:ph type="sldNum" sz="quarter" idx="5"/>
          </p:nvPr>
        </p:nvSpPr>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dirty="0"/>
              <a:t>FTX is scale without constraint. Customers believed funds were safeguarded, but trust substituted for verifiable controls and risks were hidden. Internally, controls were absent or ignored, so chaos became normal and got rebranded as "moving fast." The community impact was systemic: inflated confidence, broad losses, and long-tail reputational damage.</a:t>
            </a:r>
          </a:p>
        </p:txBody>
      </p:sp>
      <p:sp>
        <p:nvSpPr>
          <p:cNvPr id="4" name="Slide Number Placeholder 3"/>
          <p:cNvSpPr>
            <a:spLocks noGrp="1"/>
          </p:cNvSpPr>
          <p:nvPr>
            <p:ph type="sldNum" sz="quarter" idx="5"/>
          </p:nvPr>
        </p:nvSpPr>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dirty="0"/>
              <a:t>Theranos: replaced function with story </a:t>
            </a:r>
            <a:r>
              <a:rPr dirty="0" err="1"/>
              <a:t>Juicero</a:t>
            </a:r>
            <a:r>
              <a:rPr dirty="0"/>
              <a:t>: replaced usefulness with spectacle FTX: replaced restraint with scale Bad entrepreneurship doesn’t fail randomly. It fails predictably—when reality is ignored.</a:t>
            </a:r>
          </a:p>
        </p:txBody>
      </p:sp>
      <p:sp>
        <p:nvSpPr>
          <p:cNvPr id="4" name="Slide Number Placeholder 3"/>
          <p:cNvSpPr>
            <a:spLocks noGrp="1"/>
          </p:cNvSpPr>
          <p:nvPr>
            <p:ph type="sldNum" sz="quarter" idx="5"/>
          </p:nvPr>
        </p:nvSpPr>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en-US" sz="1200" b="0" i="0" kern="1200" dirty="0">
                <a:solidFill>
                  <a:schemeClr val="tx1"/>
                </a:solidFill>
                <a:effectLst/>
                <a:latin typeface="+mn-lt"/>
                <a:ea typeface="+mn-ea"/>
                <a:cs typeface="+mn-cs"/>
              </a:rPr>
              <a:t>Now let’s look at the other side: quiet winners that earn endurance.</a:t>
            </a:r>
          </a:p>
        </p:txBody>
      </p:sp>
      <p:sp>
        <p:nvSpPr>
          <p:cNvPr id="4" name="Slide Number Placeholder 3"/>
          <p:cNvSpPr>
            <a:spLocks noGrp="1"/>
          </p:cNvSpPr>
          <p:nvPr>
            <p:ph type="sldNum" sz="quarter" idx="5"/>
          </p:nvPr>
        </p:nvSpPr>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en-US" sz="1200" b="0" i="0" kern="1200" dirty="0">
                <a:solidFill>
                  <a:schemeClr val="tx1"/>
                </a:solidFill>
                <a:effectLst/>
                <a:latin typeface="+mn-lt"/>
                <a:ea typeface="+mn-ea"/>
                <a:cs typeface="+mn-cs"/>
              </a:rPr>
              <a:t>Entrepreneurship isn’t one monolith. You see it as lifestyle businesses, social ventures, intrapreneurship inside larger orgs, and the scalable, venture‑backed path. Different tempos, capital needs, and expectations—but the same core move: build something that truly works in the world.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[name check Paige and Xander]</a:t>
            </a:r>
          </a:p>
        </p:txBody>
      </p:sp>
      <p:sp>
        <p:nvSpPr>
          <p:cNvPr id="4" name="Slide Number Placeholder 3"/>
          <p:cNvSpPr>
            <a:spLocks noGrp="1"/>
          </p:cNvSpPr>
          <p:nvPr>
            <p:ph type="sldNum" sz="quarter" idx="5"/>
          </p:nvPr>
        </p:nvSpPr>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dirty="0"/>
              <a:t>Basecamp is a counterexample: deliberate constraint. Customer value is narrow and legible - team coordination without cognitive overload - and features are added only when they reduce friction. For employees, the system protects people by default: sustainable pace, clear boundaries, and a writing-first culture that reduces ambiguity. For the community, Basecamp avoids hype cycles and is candid about tradeoffs and limits.</a:t>
            </a:r>
          </a:p>
        </p:txBody>
      </p:sp>
      <p:sp>
        <p:nvSpPr>
          <p:cNvPr id="4" name="Slide Number Placeholder 3"/>
          <p:cNvSpPr>
            <a:spLocks noGrp="1"/>
          </p:cNvSpPr>
          <p:nvPr>
            <p:ph type="sldNum" sz="quarter" idx="5"/>
          </p:nvPr>
        </p:nvSpPr>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dirty="0"/>
              <a:t>Iron Galaxy is "craft before scale." Their customer value is doing the hard, unglamorous work others abandon: reliable ports, maintenance, and shipping stable games. Internally, that requires continuity - mentorship, shared craft knowledge, and avoiding boom-bust cycles. Their reputation is built on delivery, not posturing.</a:t>
            </a:r>
          </a:p>
        </p:txBody>
      </p:sp>
      <p:sp>
        <p:nvSpPr>
          <p:cNvPr id="4" name="Slide Number Placeholder 3"/>
          <p:cNvSpPr>
            <a:spLocks noGrp="1"/>
          </p:cNvSpPr>
          <p:nvPr>
            <p:ph type="sldNum" sz="quarter" idx="5"/>
          </p:nvPr>
        </p:nvSpPr>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dirty="0"/>
              <a:t>Leaf &amp; Grain is place-specific fit. Customer value is everyday and repeatable: accessible healthy food where consistency matters more than novelty. Internally, humane predictability is designed into operations; standards and training reduce firefighting. In the community, growth is careful and anchored so the business strengthens its surroundings rather than hollowing them out.</a:t>
            </a:r>
            <a:endParaRPr lang="en-US" dirty="0"/>
          </a:p>
          <a:p>
            <a:endParaRPr lang="en-US" dirty="0"/>
          </a:p>
          <a:p>
            <a:r>
              <a:rPr lang="en-US" dirty="0"/>
              <a:t>[name check Deets]</a:t>
            </a:r>
            <a:endParaRPr dirty="0"/>
          </a:p>
        </p:txBody>
      </p:sp>
      <p:sp>
        <p:nvSpPr>
          <p:cNvPr id="4" name="Slide Number Placeholder 3"/>
          <p:cNvSpPr>
            <a:spLocks noGrp="1"/>
          </p:cNvSpPr>
          <p:nvPr>
            <p:ph type="sldNum" sz="quarter" idx="5"/>
          </p:nvPr>
        </p:nvSpPr>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dirty="0"/>
              <a:t>Basecamp: limits growth to protect usefulness Iron Galaxy: values durability over spectacle Leaf &amp; Grain: fits its place instead of overpowering it Good entrepreneurship doesn’t chase scale. It earns endurance.</a:t>
            </a:r>
          </a:p>
        </p:txBody>
      </p:sp>
      <p:sp>
        <p:nvSpPr>
          <p:cNvPr id="4" name="Slide Number Placeholder 3"/>
          <p:cNvSpPr>
            <a:spLocks noGrp="1"/>
          </p:cNvSpPr>
          <p:nvPr>
            <p:ph type="sldNum" sz="quarter" idx="5"/>
          </p:nvPr>
        </p:nvSpPr>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dirty="0"/>
              <a:t>Building business means putting yourself into it If we believe the values of W&amp;L are important (as I do), then we are building businesses that have honor and integrity By teaching people to build businesses with these principles, they imbue them with honor and integrity. We have the power to effect greater change</a:t>
            </a:r>
          </a:p>
        </p:txBody>
      </p:sp>
      <p:sp>
        <p:nvSpPr>
          <p:cNvPr id="4" name="Slide Number Placeholder 3"/>
          <p:cNvSpPr>
            <a:spLocks noGrp="1"/>
          </p:cNvSpPr>
          <p:nvPr>
            <p:ph type="sldNum" sz="quarter" idx="5"/>
          </p:nvPr>
        </p:nvSpPr>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en-US" sz="1200" b="0" i="0" kern="1200" dirty="0">
                <a:solidFill>
                  <a:schemeClr val="tx1"/>
                </a:solidFill>
                <a:effectLst/>
                <a:latin typeface="+mn-lt"/>
                <a:ea typeface="+mn-ea"/>
                <a:cs typeface="+mn-cs"/>
              </a:rPr>
              <a:t>We focus on learning to build, learning to build well, and learning by building. Reality is the best teacher.</a:t>
            </a:r>
          </a:p>
        </p:txBody>
      </p:sp>
      <p:sp>
        <p:nvSpPr>
          <p:cNvPr id="4" name="Slide Number Placeholder 3"/>
          <p:cNvSpPr>
            <a:spLocks noGrp="1"/>
          </p:cNvSpPr>
          <p:nvPr>
            <p:ph type="sldNum" sz="quarter" idx="5"/>
          </p:nvPr>
        </p:nvSpPr>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dirty="0"/>
              <a:t>Alright—let me land this.</a:t>
            </a:r>
          </a:p>
          <a:p>
            <a:endParaRPr dirty="0"/>
          </a:p>
          <a:p>
            <a:r>
              <a:rPr dirty="0"/>
              <a:t>I’m going to restate the throughline in a few sentences: what entrepreneurship is, what ‘for good’ means in practice, and what it looks like to build with taste.</a:t>
            </a:r>
          </a:p>
        </p:txBody>
      </p:sp>
      <p:sp>
        <p:nvSpPr>
          <p:cNvPr id="4" name="Slide Number Placeholder 3"/>
          <p:cNvSpPr>
            <a:spLocks noGrp="1"/>
          </p:cNvSpPr>
          <p:nvPr>
            <p:ph type="sldNum" sz="quarter" idx="5"/>
          </p:nvPr>
        </p:nvSpPr>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dirty="0"/>
              <a:t>Entrepreneurs make businesses Businesses make offerings And there’s no better time to build than now.</a:t>
            </a:r>
          </a:p>
        </p:txBody>
      </p:sp>
      <p:sp>
        <p:nvSpPr>
          <p:cNvPr id="4" name="Slide Number Placeholder 3"/>
          <p:cNvSpPr>
            <a:spLocks noGrp="1"/>
          </p:cNvSpPr>
          <p:nvPr>
            <p:ph type="sldNum" sz="quarter" idx="5"/>
          </p:nvPr>
        </p:nvSpPr>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dirty="0"/>
              <a:t>Now that it’s possible that we can build almost anything, the question isn’t can I build this, but should I build this? That’s where the mental models come into play That’s where the three judges come into play.</a:t>
            </a:r>
          </a:p>
        </p:txBody>
      </p:sp>
      <p:sp>
        <p:nvSpPr>
          <p:cNvPr id="4" name="Slide Number Placeholder 3"/>
          <p:cNvSpPr>
            <a:spLocks noGrp="1"/>
          </p:cNvSpPr>
          <p:nvPr>
            <p:ph type="sldNum" sz="quarter" idx="5"/>
          </p:nvPr>
        </p:nvSpPr>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dirty="0"/>
              <a:t>Once we find out what we should build, we’re satisfying the principles of design. Once we satisfy the principles of design, we satisfy the three judges. Once we satisfy the three judges, we profit.</a:t>
            </a:r>
          </a:p>
        </p:txBody>
      </p:sp>
      <p:sp>
        <p:nvSpPr>
          <p:cNvPr id="4" name="Slide Number Placeholder 3"/>
          <p:cNvSpPr>
            <a:spLocks noGrp="1"/>
          </p:cNvSpPr>
          <p:nvPr>
            <p:ph type="sldNum" sz="quarter" idx="5"/>
          </p:nvPr>
        </p:nvSpPr>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en-US" sz="1200" b="0" i="0" kern="1200" dirty="0">
                <a:solidFill>
                  <a:schemeClr val="tx1"/>
                </a:solidFill>
                <a:effectLst/>
                <a:latin typeface="+mn-lt"/>
                <a:ea typeface="+mn-ea"/>
                <a:cs typeface="+mn-cs"/>
              </a:rPr>
              <a:t>Grab a quick mental list. What’s one business you touch every day in each of those categories? Or, if you’re building something now, use your own business. Write them down. We’ll keep coming back to them as our running case studies.</a:t>
            </a:r>
          </a:p>
        </p:txBody>
      </p:sp>
      <p:sp>
        <p:nvSpPr>
          <p:cNvPr id="4" name="Slide Number Placeholder 3"/>
          <p:cNvSpPr>
            <a:spLocks noGrp="1"/>
          </p:cNvSpPr>
          <p:nvPr>
            <p:ph type="sldNum" sz="quarter" idx="5"/>
          </p:nvPr>
        </p:nvSpPr>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en-US" sz="1200" b="0" i="0" kern="1200" dirty="0">
                <a:solidFill>
                  <a:schemeClr val="tx1"/>
                </a:solidFill>
                <a:effectLst/>
                <a:latin typeface="+mn-lt"/>
                <a:ea typeface="+mn-ea"/>
                <a:cs typeface="+mn-cs"/>
              </a:rPr>
              <a:t>Good entrepreneurship is a rising tide: value for customers, good jobs for employees, and opportunity for the community.</a:t>
            </a:r>
          </a:p>
        </p:txBody>
      </p:sp>
      <p:sp>
        <p:nvSpPr>
          <p:cNvPr id="4" name="Slide Number Placeholder 3"/>
          <p:cNvSpPr>
            <a:spLocks noGrp="1"/>
          </p:cNvSpPr>
          <p:nvPr>
            <p:ph type="sldNum" sz="quarter" idx="5"/>
          </p:nvPr>
        </p:nvSpPr>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dirty="0"/>
              <a:t>That’s the talk.</a:t>
            </a:r>
          </a:p>
          <a:p>
            <a:endParaRPr dirty="0"/>
          </a:p>
          <a:p>
            <a:r>
              <a:rPr dirty="0"/>
              <a:t>Thank you for the time and attention. I’m happy to take questions, push on edge cases, or talk about how you’d apply these tests to a business you’re building right now.</a:t>
            </a:r>
          </a:p>
        </p:txBody>
      </p:sp>
      <p:sp>
        <p:nvSpPr>
          <p:cNvPr id="4" name="Slide Number Placeholder 3"/>
          <p:cNvSpPr>
            <a:spLocks noGrp="1"/>
          </p:cNvSpPr>
          <p:nvPr>
            <p:ph type="sldNum" sz="quarter" idx="5"/>
          </p:nvPr>
        </p:nvSpPr>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en-US" sz="1200" b="0" i="0" kern="1200" dirty="0">
                <a:solidFill>
                  <a:schemeClr val="tx1"/>
                </a:solidFill>
                <a:effectLst/>
                <a:latin typeface="+mn-lt"/>
                <a:ea typeface="+mn-ea"/>
                <a:cs typeface="+mn-cs"/>
              </a:rPr>
              <a:t>Join us at the W&amp;L Entrepreneurship Summit, March 20–21. Mentor a student team, guest‑speak in a class, judge a pitch, or serve as an Entrepreneur‑in‑Residence. Your craft matters.</a:t>
            </a:r>
          </a:p>
        </p:txBody>
      </p:sp>
      <p:sp>
        <p:nvSpPr>
          <p:cNvPr id="4" name="Slide Number Placeholder 3"/>
          <p:cNvSpPr>
            <a:spLocks noGrp="1"/>
          </p:cNvSpPr>
          <p:nvPr>
            <p:ph type="sldNum" sz="quarter" idx="5"/>
          </p:nvPr>
        </p:nvSpPr>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dirty="0"/>
              <a:t>[Slide 54: Resources]</a:t>
            </a:r>
          </a:p>
          <a:p>
            <a:endParaRPr dirty="0"/>
          </a:p>
          <a:p>
            <a:r>
              <a:rPr dirty="0"/>
              <a:t>If you want to go deeper, here are a few places to start.</a:t>
            </a:r>
          </a:p>
          <a:p>
            <a:endParaRPr dirty="0"/>
          </a:p>
          <a:p>
            <a:r>
              <a:rPr dirty="0"/>
              <a:t>• Peter Drucker on entrepreneurship and purposeful change</a:t>
            </a:r>
          </a:p>
          <a:p>
            <a:r>
              <a:rPr dirty="0"/>
              <a:t>• Dieter Rams’ principles (and good writing about ‘taste’)</a:t>
            </a:r>
          </a:p>
          <a:p>
            <a:r>
              <a:rPr dirty="0"/>
              <a:t>• Design thinking basics: empathize → define → ideate → prototype → test</a:t>
            </a:r>
          </a:p>
          <a:p>
            <a:r>
              <a:rPr dirty="0"/>
              <a:t>• Wendell Berry on good work</a:t>
            </a:r>
          </a:p>
          <a:p>
            <a:endParaRPr dirty="0"/>
          </a:p>
          <a:p>
            <a:r>
              <a:rPr dirty="0"/>
              <a:t>And if you want a curated list for this specific talk, I can send it.</a:t>
            </a:r>
          </a:p>
        </p:txBody>
      </p:sp>
      <p:sp>
        <p:nvSpPr>
          <p:cNvPr id="4" name="Slide Number Placeholder 3"/>
          <p:cNvSpPr>
            <a:spLocks noGrp="1"/>
          </p:cNvSpPr>
          <p:nvPr>
            <p:ph type="sldNum" sz="quarter" idx="5"/>
          </p:nvPr>
        </p:nvSpPr>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en-US" sz="1200" b="0" i="0" kern="1200" dirty="0">
                <a:solidFill>
                  <a:schemeClr val="tx1"/>
                </a:solidFill>
                <a:effectLst/>
                <a:latin typeface="+mn-lt"/>
                <a:ea typeface="+mn-ea"/>
                <a:cs typeface="+mn-cs"/>
              </a:rPr>
              <a:t>No matter the path, you’re building something live—in public, with consequences. And the builder’s job is to move resources toward higher yield: more usefulness, more truth, more durability. That’s the heartbeat of the work.</a:t>
            </a:r>
          </a:p>
        </p:txBody>
      </p:sp>
      <p:sp>
        <p:nvSpPr>
          <p:cNvPr id="4" name="Slide Number Placeholder 3"/>
          <p:cNvSpPr>
            <a:spLocks noGrp="1"/>
          </p:cNvSpPr>
          <p:nvPr>
            <p:ph type="sldNum" sz="quarter" idx="5"/>
          </p:nvPr>
        </p:nvSpPr>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en-US" sz="1200" b="0" i="0" kern="1200" dirty="0">
                <a:solidFill>
                  <a:schemeClr val="tx1"/>
                </a:solidFill>
                <a:effectLst/>
                <a:latin typeface="+mn-lt"/>
                <a:ea typeface="+mn-ea"/>
                <a:cs typeface="+mn-cs"/>
              </a:rPr>
              <a:t>So what makes it “for good”? I don’t mean halo‑polishing. I mean building in a way that creates value without pretending, without extracting, without leaving a mess for others to clean up.</a:t>
            </a:r>
          </a:p>
        </p:txBody>
      </p:sp>
      <p:sp>
        <p:nvSpPr>
          <p:cNvPr id="4" name="Slide Number Placeholder 3"/>
          <p:cNvSpPr>
            <a:spLocks noGrp="1"/>
          </p:cNvSpPr>
          <p:nvPr>
            <p:ph type="sldNum" sz="quarter" idx="5"/>
          </p:nvPr>
        </p:nvSpPr>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en-US" dirty="0"/>
              <a:t>So, t</a:t>
            </a:r>
            <a:r>
              <a:rPr dirty="0"/>
              <a:t>his series is about business for good, but I think there’s a difference between business for good and entrepreneurship for good. The difference is that because entrepreneurs are creating new economic and/or social potential, their ability to effect change is tremendous. Whether that change is good or bad rests largely on the entrepreneur’s shoulders. The difference is also that entrepreneurs do not have the same scale to insulate themselves from their operational actions (you feel every loss customers, employees, and certainly the community more strongly), so getting this right is also good for business.</a:t>
            </a:r>
          </a:p>
        </p:txBody>
      </p:sp>
      <p:sp>
        <p:nvSpPr>
          <p:cNvPr id="4" name="Slide Number Placeholder 3"/>
          <p:cNvSpPr>
            <a:spLocks noGrp="1"/>
          </p:cNvSpPr>
          <p:nvPr>
            <p:ph type="sldNum" sz="quarter" idx="5"/>
          </p:nvPr>
        </p:nvSpPr>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[Slide 9: What is good?]</a:t>
            </a:r>
          </a:p>
          <a:p>
            <a:endParaRPr/>
          </a:p>
          <a:p>
            <a:r>
              <a:t>I’m not going to answer that question. I’m not a priest. But I can tell you what good design looks like, and we can use that as a way to think about what good design of a business looks like, too. What is good emerges not from imposing our vision on reality, but by listening to reality and building something that aligns with it. That’s what design is all about. Imposing our vision leads to bad. Listening leads to good.</a:t>
            </a:r>
          </a:p>
        </p:txBody>
      </p:sp>
      <p:sp>
        <p:nvSpPr>
          <p:cNvPr id="4" name="Slide Number Placeholder 3"/>
          <p:cNvSpPr>
            <a:spLocks noGrp="1"/>
          </p:cNvSpPr>
          <p:nvPr>
            <p:ph type="sldNum" sz="quarter" idx="5"/>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8A496-1BFA-CF15-B5D4-63FDDF9C3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1D1A96-8A4D-8CDD-C27F-089206ED40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89964D-8B5F-C3A9-1DF7-68BF0EDE27D9}"/>
              </a:ext>
            </a:extLst>
          </p:cNvPr>
          <p:cNvSpPr>
            <a:spLocks noGrp="1"/>
          </p:cNvSpPr>
          <p:nvPr>
            <p:ph type="dt" sz="half" idx="10"/>
          </p:nvPr>
        </p:nvSpPr>
        <p:spPr/>
        <p:txBody>
          <a:bodyPr/>
          <a:lstStyle/>
          <a:p>
            <a:fld id="{D2A4E6F0-6DC0-D542-8FA5-3EB48AE0677F}" type="datetimeFigureOut">
              <a:rPr lang="en-US" smtClean="0"/>
              <a:t>1/27/26</a:t>
            </a:fld>
            <a:endParaRPr lang="en-US"/>
          </a:p>
        </p:txBody>
      </p:sp>
      <p:sp>
        <p:nvSpPr>
          <p:cNvPr id="5" name="Footer Placeholder 4">
            <a:extLst>
              <a:ext uri="{FF2B5EF4-FFF2-40B4-BE49-F238E27FC236}">
                <a16:creationId xmlns:a16="http://schemas.microsoft.com/office/drawing/2014/main" id="{D8AF03BC-ADFC-A19E-7783-4712F210E7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FADC18-571B-19A7-5E41-F0BC23D0BBF5}"/>
              </a:ext>
            </a:extLst>
          </p:cNvPr>
          <p:cNvSpPr>
            <a:spLocks noGrp="1"/>
          </p:cNvSpPr>
          <p:nvPr>
            <p:ph type="sldNum" sz="quarter" idx="12"/>
          </p:nvPr>
        </p:nvSpPr>
        <p:spPr/>
        <p:txBody>
          <a:bodyPr/>
          <a:lstStyle/>
          <a:p>
            <a:fld id="{F89A2FA9-5516-B04A-A288-D212C6A62941}" type="slidenum">
              <a:rPr lang="en-US" smtClean="0"/>
              <a:t>‹#›</a:t>
            </a:fld>
            <a:endParaRPr lang="en-US"/>
          </a:p>
        </p:txBody>
      </p:sp>
    </p:spTree>
    <p:extLst>
      <p:ext uri="{BB962C8B-B14F-4D97-AF65-F5344CB8AC3E}">
        <p14:creationId xmlns:p14="http://schemas.microsoft.com/office/powerpoint/2010/main" val="41637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B3EFC-18C7-79EC-95BA-5AF54F2610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F24F3F-D341-AD6A-5905-F0494419BF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033B32-2832-779E-0EEB-5B4FF52864F4}"/>
              </a:ext>
            </a:extLst>
          </p:cNvPr>
          <p:cNvSpPr>
            <a:spLocks noGrp="1"/>
          </p:cNvSpPr>
          <p:nvPr>
            <p:ph type="dt" sz="half" idx="10"/>
          </p:nvPr>
        </p:nvSpPr>
        <p:spPr/>
        <p:txBody>
          <a:bodyPr/>
          <a:lstStyle/>
          <a:p>
            <a:fld id="{D2A4E6F0-6DC0-D542-8FA5-3EB48AE0677F}" type="datetimeFigureOut">
              <a:rPr lang="en-US" smtClean="0"/>
              <a:t>1/27/26</a:t>
            </a:fld>
            <a:endParaRPr lang="en-US"/>
          </a:p>
        </p:txBody>
      </p:sp>
      <p:sp>
        <p:nvSpPr>
          <p:cNvPr id="5" name="Footer Placeholder 4">
            <a:extLst>
              <a:ext uri="{FF2B5EF4-FFF2-40B4-BE49-F238E27FC236}">
                <a16:creationId xmlns:a16="http://schemas.microsoft.com/office/drawing/2014/main" id="{3880574E-ACFC-9D89-1CF4-DAA3DEE7D5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0320A1-62F4-163B-4324-1C69A11EB493}"/>
              </a:ext>
            </a:extLst>
          </p:cNvPr>
          <p:cNvSpPr>
            <a:spLocks noGrp="1"/>
          </p:cNvSpPr>
          <p:nvPr>
            <p:ph type="sldNum" sz="quarter" idx="12"/>
          </p:nvPr>
        </p:nvSpPr>
        <p:spPr/>
        <p:txBody>
          <a:bodyPr/>
          <a:lstStyle/>
          <a:p>
            <a:fld id="{F89A2FA9-5516-B04A-A288-D212C6A62941}" type="slidenum">
              <a:rPr lang="en-US" smtClean="0"/>
              <a:t>‹#›</a:t>
            </a:fld>
            <a:endParaRPr lang="en-US"/>
          </a:p>
        </p:txBody>
      </p:sp>
    </p:spTree>
    <p:extLst>
      <p:ext uri="{BB962C8B-B14F-4D97-AF65-F5344CB8AC3E}">
        <p14:creationId xmlns:p14="http://schemas.microsoft.com/office/powerpoint/2010/main" val="447116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3489EF-BD33-805B-F43A-F15E9901E8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4F936F-2247-A74C-8B96-FA62753EDB5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C7A516-3C24-B102-0F46-2C387049C880}"/>
              </a:ext>
            </a:extLst>
          </p:cNvPr>
          <p:cNvSpPr>
            <a:spLocks noGrp="1"/>
          </p:cNvSpPr>
          <p:nvPr>
            <p:ph type="dt" sz="half" idx="10"/>
          </p:nvPr>
        </p:nvSpPr>
        <p:spPr/>
        <p:txBody>
          <a:bodyPr/>
          <a:lstStyle/>
          <a:p>
            <a:fld id="{D2A4E6F0-6DC0-D542-8FA5-3EB48AE0677F}" type="datetimeFigureOut">
              <a:rPr lang="en-US" smtClean="0"/>
              <a:t>1/27/26</a:t>
            </a:fld>
            <a:endParaRPr lang="en-US"/>
          </a:p>
        </p:txBody>
      </p:sp>
      <p:sp>
        <p:nvSpPr>
          <p:cNvPr id="5" name="Footer Placeholder 4">
            <a:extLst>
              <a:ext uri="{FF2B5EF4-FFF2-40B4-BE49-F238E27FC236}">
                <a16:creationId xmlns:a16="http://schemas.microsoft.com/office/drawing/2014/main" id="{92C0D539-6217-F7A5-58A7-5124FE84BC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B694FF-AF0E-4703-FC6B-23298096986A}"/>
              </a:ext>
            </a:extLst>
          </p:cNvPr>
          <p:cNvSpPr>
            <a:spLocks noGrp="1"/>
          </p:cNvSpPr>
          <p:nvPr>
            <p:ph type="sldNum" sz="quarter" idx="12"/>
          </p:nvPr>
        </p:nvSpPr>
        <p:spPr/>
        <p:txBody>
          <a:bodyPr/>
          <a:lstStyle/>
          <a:p>
            <a:fld id="{F89A2FA9-5516-B04A-A288-D212C6A62941}" type="slidenum">
              <a:rPr lang="en-US" smtClean="0"/>
              <a:t>‹#›</a:t>
            </a:fld>
            <a:endParaRPr lang="en-US"/>
          </a:p>
        </p:txBody>
      </p:sp>
    </p:spTree>
    <p:extLst>
      <p:ext uri="{BB962C8B-B14F-4D97-AF65-F5344CB8AC3E}">
        <p14:creationId xmlns:p14="http://schemas.microsoft.com/office/powerpoint/2010/main" val="1110431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8F129-3928-F1EE-7126-408037E2D1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CA9822-B108-A1EE-EFC9-3441EDAF2B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93298F-BC9C-C25C-0279-3DB83977584E}"/>
              </a:ext>
            </a:extLst>
          </p:cNvPr>
          <p:cNvSpPr>
            <a:spLocks noGrp="1"/>
          </p:cNvSpPr>
          <p:nvPr>
            <p:ph type="dt" sz="half" idx="10"/>
          </p:nvPr>
        </p:nvSpPr>
        <p:spPr/>
        <p:txBody>
          <a:bodyPr/>
          <a:lstStyle/>
          <a:p>
            <a:fld id="{D2A4E6F0-6DC0-D542-8FA5-3EB48AE0677F}" type="datetimeFigureOut">
              <a:rPr lang="en-US" smtClean="0"/>
              <a:t>1/27/26</a:t>
            </a:fld>
            <a:endParaRPr lang="en-US"/>
          </a:p>
        </p:txBody>
      </p:sp>
      <p:sp>
        <p:nvSpPr>
          <p:cNvPr id="5" name="Footer Placeholder 4">
            <a:extLst>
              <a:ext uri="{FF2B5EF4-FFF2-40B4-BE49-F238E27FC236}">
                <a16:creationId xmlns:a16="http://schemas.microsoft.com/office/drawing/2014/main" id="{304B0629-A11D-E4BB-99D8-B95ACDB7B7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D4E952-85D7-458D-CF67-3500C14E6F25}"/>
              </a:ext>
            </a:extLst>
          </p:cNvPr>
          <p:cNvSpPr>
            <a:spLocks noGrp="1"/>
          </p:cNvSpPr>
          <p:nvPr>
            <p:ph type="sldNum" sz="quarter" idx="12"/>
          </p:nvPr>
        </p:nvSpPr>
        <p:spPr/>
        <p:txBody>
          <a:bodyPr/>
          <a:lstStyle/>
          <a:p>
            <a:fld id="{F89A2FA9-5516-B04A-A288-D212C6A62941}" type="slidenum">
              <a:rPr lang="en-US" smtClean="0"/>
              <a:t>‹#›</a:t>
            </a:fld>
            <a:endParaRPr lang="en-US"/>
          </a:p>
        </p:txBody>
      </p:sp>
    </p:spTree>
    <p:extLst>
      <p:ext uri="{BB962C8B-B14F-4D97-AF65-F5344CB8AC3E}">
        <p14:creationId xmlns:p14="http://schemas.microsoft.com/office/powerpoint/2010/main" val="15509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57E95-E39F-1EBE-B9D0-B5A9126028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300F3FD-2B82-0510-6262-972C3D81796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9F9CDF-0E4D-085C-93AC-EFB656E17C84}"/>
              </a:ext>
            </a:extLst>
          </p:cNvPr>
          <p:cNvSpPr>
            <a:spLocks noGrp="1"/>
          </p:cNvSpPr>
          <p:nvPr>
            <p:ph type="dt" sz="half" idx="10"/>
          </p:nvPr>
        </p:nvSpPr>
        <p:spPr/>
        <p:txBody>
          <a:bodyPr/>
          <a:lstStyle/>
          <a:p>
            <a:fld id="{D2A4E6F0-6DC0-D542-8FA5-3EB48AE0677F}" type="datetimeFigureOut">
              <a:rPr lang="en-US" smtClean="0"/>
              <a:t>1/27/26</a:t>
            </a:fld>
            <a:endParaRPr lang="en-US"/>
          </a:p>
        </p:txBody>
      </p:sp>
      <p:sp>
        <p:nvSpPr>
          <p:cNvPr id="5" name="Footer Placeholder 4">
            <a:extLst>
              <a:ext uri="{FF2B5EF4-FFF2-40B4-BE49-F238E27FC236}">
                <a16:creationId xmlns:a16="http://schemas.microsoft.com/office/drawing/2014/main" id="{3AEE7F2F-CBD5-C451-62E3-47A670F399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51130C-6A08-D165-5FDE-D843CE0C93C0}"/>
              </a:ext>
            </a:extLst>
          </p:cNvPr>
          <p:cNvSpPr>
            <a:spLocks noGrp="1"/>
          </p:cNvSpPr>
          <p:nvPr>
            <p:ph type="sldNum" sz="quarter" idx="12"/>
          </p:nvPr>
        </p:nvSpPr>
        <p:spPr/>
        <p:txBody>
          <a:bodyPr/>
          <a:lstStyle/>
          <a:p>
            <a:fld id="{F89A2FA9-5516-B04A-A288-D212C6A62941}" type="slidenum">
              <a:rPr lang="en-US" smtClean="0"/>
              <a:t>‹#›</a:t>
            </a:fld>
            <a:endParaRPr lang="en-US"/>
          </a:p>
        </p:txBody>
      </p:sp>
    </p:spTree>
    <p:extLst>
      <p:ext uri="{BB962C8B-B14F-4D97-AF65-F5344CB8AC3E}">
        <p14:creationId xmlns:p14="http://schemas.microsoft.com/office/powerpoint/2010/main" val="2114019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1889F-1D4B-90D5-F2B0-0D37C9E793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100292-79EA-F491-EFB0-1D63F08934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8048C4E-C175-4EE5-58CA-41951C18B0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450D9D-95C0-C3DF-3D4E-3AD3CF206B83}"/>
              </a:ext>
            </a:extLst>
          </p:cNvPr>
          <p:cNvSpPr>
            <a:spLocks noGrp="1"/>
          </p:cNvSpPr>
          <p:nvPr>
            <p:ph type="dt" sz="half" idx="10"/>
          </p:nvPr>
        </p:nvSpPr>
        <p:spPr/>
        <p:txBody>
          <a:bodyPr/>
          <a:lstStyle/>
          <a:p>
            <a:fld id="{D2A4E6F0-6DC0-D542-8FA5-3EB48AE0677F}" type="datetimeFigureOut">
              <a:rPr lang="en-US" smtClean="0"/>
              <a:t>1/27/26</a:t>
            </a:fld>
            <a:endParaRPr lang="en-US"/>
          </a:p>
        </p:txBody>
      </p:sp>
      <p:sp>
        <p:nvSpPr>
          <p:cNvPr id="6" name="Footer Placeholder 5">
            <a:extLst>
              <a:ext uri="{FF2B5EF4-FFF2-40B4-BE49-F238E27FC236}">
                <a16:creationId xmlns:a16="http://schemas.microsoft.com/office/drawing/2014/main" id="{65679F21-AD4B-995D-4F10-6E43742508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01118A-A631-D51D-C042-3DDBAA58BFC3}"/>
              </a:ext>
            </a:extLst>
          </p:cNvPr>
          <p:cNvSpPr>
            <a:spLocks noGrp="1"/>
          </p:cNvSpPr>
          <p:nvPr>
            <p:ph type="sldNum" sz="quarter" idx="12"/>
          </p:nvPr>
        </p:nvSpPr>
        <p:spPr/>
        <p:txBody>
          <a:bodyPr/>
          <a:lstStyle/>
          <a:p>
            <a:fld id="{F89A2FA9-5516-B04A-A288-D212C6A62941}" type="slidenum">
              <a:rPr lang="en-US" smtClean="0"/>
              <a:t>‹#›</a:t>
            </a:fld>
            <a:endParaRPr lang="en-US"/>
          </a:p>
        </p:txBody>
      </p:sp>
    </p:spTree>
    <p:extLst>
      <p:ext uri="{BB962C8B-B14F-4D97-AF65-F5344CB8AC3E}">
        <p14:creationId xmlns:p14="http://schemas.microsoft.com/office/powerpoint/2010/main" val="1755909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73916-8886-DB15-F419-918CDF834D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434E9E-E12C-9C9D-EBEF-35BCF9D5D1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60CE88-F7F5-17B9-E4F5-4DE0411E25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090022-044D-1062-3A65-88E247C888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4C5149-0D78-150E-7C51-4EED6F7734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ADB08F-4498-FADA-309A-F6BD8C67821F}"/>
              </a:ext>
            </a:extLst>
          </p:cNvPr>
          <p:cNvSpPr>
            <a:spLocks noGrp="1"/>
          </p:cNvSpPr>
          <p:nvPr>
            <p:ph type="dt" sz="half" idx="10"/>
          </p:nvPr>
        </p:nvSpPr>
        <p:spPr/>
        <p:txBody>
          <a:bodyPr/>
          <a:lstStyle/>
          <a:p>
            <a:fld id="{D2A4E6F0-6DC0-D542-8FA5-3EB48AE0677F}" type="datetimeFigureOut">
              <a:rPr lang="en-US" smtClean="0"/>
              <a:t>1/27/26</a:t>
            </a:fld>
            <a:endParaRPr lang="en-US"/>
          </a:p>
        </p:txBody>
      </p:sp>
      <p:sp>
        <p:nvSpPr>
          <p:cNvPr id="8" name="Footer Placeholder 7">
            <a:extLst>
              <a:ext uri="{FF2B5EF4-FFF2-40B4-BE49-F238E27FC236}">
                <a16:creationId xmlns:a16="http://schemas.microsoft.com/office/drawing/2014/main" id="{77BB93E8-1DFA-FC0F-4338-F90A008BAE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EB00CE-2F6E-BBC7-6136-1798FF316B54}"/>
              </a:ext>
            </a:extLst>
          </p:cNvPr>
          <p:cNvSpPr>
            <a:spLocks noGrp="1"/>
          </p:cNvSpPr>
          <p:nvPr>
            <p:ph type="sldNum" sz="quarter" idx="12"/>
          </p:nvPr>
        </p:nvSpPr>
        <p:spPr/>
        <p:txBody>
          <a:bodyPr/>
          <a:lstStyle/>
          <a:p>
            <a:fld id="{F89A2FA9-5516-B04A-A288-D212C6A62941}" type="slidenum">
              <a:rPr lang="en-US" smtClean="0"/>
              <a:t>‹#›</a:t>
            </a:fld>
            <a:endParaRPr lang="en-US"/>
          </a:p>
        </p:txBody>
      </p:sp>
    </p:spTree>
    <p:extLst>
      <p:ext uri="{BB962C8B-B14F-4D97-AF65-F5344CB8AC3E}">
        <p14:creationId xmlns:p14="http://schemas.microsoft.com/office/powerpoint/2010/main" val="2569543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2EAAD-B41C-B75D-1445-035DC5C099B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5A6E84-F4D9-153D-36F9-C86E8825BE0E}"/>
              </a:ext>
            </a:extLst>
          </p:cNvPr>
          <p:cNvSpPr>
            <a:spLocks noGrp="1"/>
          </p:cNvSpPr>
          <p:nvPr>
            <p:ph type="dt" sz="half" idx="10"/>
          </p:nvPr>
        </p:nvSpPr>
        <p:spPr/>
        <p:txBody>
          <a:bodyPr/>
          <a:lstStyle/>
          <a:p>
            <a:fld id="{D2A4E6F0-6DC0-D542-8FA5-3EB48AE0677F}" type="datetimeFigureOut">
              <a:rPr lang="en-US" smtClean="0"/>
              <a:t>1/27/26</a:t>
            </a:fld>
            <a:endParaRPr lang="en-US"/>
          </a:p>
        </p:txBody>
      </p:sp>
      <p:sp>
        <p:nvSpPr>
          <p:cNvPr id="4" name="Footer Placeholder 3">
            <a:extLst>
              <a:ext uri="{FF2B5EF4-FFF2-40B4-BE49-F238E27FC236}">
                <a16:creationId xmlns:a16="http://schemas.microsoft.com/office/drawing/2014/main" id="{C05D4695-86B7-B4B4-B5F9-D05E60256E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7BE50B-F56F-DD9C-6AA4-B4F40058DD52}"/>
              </a:ext>
            </a:extLst>
          </p:cNvPr>
          <p:cNvSpPr>
            <a:spLocks noGrp="1"/>
          </p:cNvSpPr>
          <p:nvPr>
            <p:ph type="sldNum" sz="quarter" idx="12"/>
          </p:nvPr>
        </p:nvSpPr>
        <p:spPr/>
        <p:txBody>
          <a:bodyPr/>
          <a:lstStyle/>
          <a:p>
            <a:fld id="{F89A2FA9-5516-B04A-A288-D212C6A62941}" type="slidenum">
              <a:rPr lang="en-US" smtClean="0"/>
              <a:t>‹#›</a:t>
            </a:fld>
            <a:endParaRPr lang="en-US"/>
          </a:p>
        </p:txBody>
      </p:sp>
    </p:spTree>
    <p:extLst>
      <p:ext uri="{BB962C8B-B14F-4D97-AF65-F5344CB8AC3E}">
        <p14:creationId xmlns:p14="http://schemas.microsoft.com/office/powerpoint/2010/main" val="524462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057525-B591-FEEC-79D9-82AC1793CB89}"/>
              </a:ext>
            </a:extLst>
          </p:cNvPr>
          <p:cNvSpPr>
            <a:spLocks noGrp="1"/>
          </p:cNvSpPr>
          <p:nvPr>
            <p:ph type="dt" sz="half" idx="10"/>
          </p:nvPr>
        </p:nvSpPr>
        <p:spPr/>
        <p:txBody>
          <a:bodyPr/>
          <a:lstStyle/>
          <a:p>
            <a:fld id="{D2A4E6F0-6DC0-D542-8FA5-3EB48AE0677F}" type="datetimeFigureOut">
              <a:rPr lang="en-US" smtClean="0"/>
              <a:t>1/27/26</a:t>
            </a:fld>
            <a:endParaRPr lang="en-US"/>
          </a:p>
        </p:txBody>
      </p:sp>
      <p:sp>
        <p:nvSpPr>
          <p:cNvPr id="3" name="Footer Placeholder 2">
            <a:extLst>
              <a:ext uri="{FF2B5EF4-FFF2-40B4-BE49-F238E27FC236}">
                <a16:creationId xmlns:a16="http://schemas.microsoft.com/office/drawing/2014/main" id="{FE291244-9678-1B72-52AC-5A0F0B0F50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8C6987-DC0D-6071-4FBD-0FA5F3CBAFCF}"/>
              </a:ext>
            </a:extLst>
          </p:cNvPr>
          <p:cNvSpPr>
            <a:spLocks noGrp="1"/>
          </p:cNvSpPr>
          <p:nvPr>
            <p:ph type="sldNum" sz="quarter" idx="12"/>
          </p:nvPr>
        </p:nvSpPr>
        <p:spPr/>
        <p:txBody>
          <a:bodyPr/>
          <a:lstStyle/>
          <a:p>
            <a:fld id="{F89A2FA9-5516-B04A-A288-D212C6A62941}" type="slidenum">
              <a:rPr lang="en-US" smtClean="0"/>
              <a:t>‹#›</a:t>
            </a:fld>
            <a:endParaRPr lang="en-US"/>
          </a:p>
        </p:txBody>
      </p:sp>
    </p:spTree>
    <p:extLst>
      <p:ext uri="{BB962C8B-B14F-4D97-AF65-F5344CB8AC3E}">
        <p14:creationId xmlns:p14="http://schemas.microsoft.com/office/powerpoint/2010/main" val="216027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41556-B4D7-C704-4145-1AEEFAB44C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2F9A3E-4F2E-BD59-3BF2-600C4C58A6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5059AD-F393-0B48-DF84-1A4F36CFBC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3D5322-BC5F-BB58-7324-53FD0A1C62AC}"/>
              </a:ext>
            </a:extLst>
          </p:cNvPr>
          <p:cNvSpPr>
            <a:spLocks noGrp="1"/>
          </p:cNvSpPr>
          <p:nvPr>
            <p:ph type="dt" sz="half" idx="10"/>
          </p:nvPr>
        </p:nvSpPr>
        <p:spPr/>
        <p:txBody>
          <a:bodyPr/>
          <a:lstStyle/>
          <a:p>
            <a:fld id="{D2A4E6F0-6DC0-D542-8FA5-3EB48AE0677F}" type="datetimeFigureOut">
              <a:rPr lang="en-US" smtClean="0"/>
              <a:t>1/27/26</a:t>
            </a:fld>
            <a:endParaRPr lang="en-US"/>
          </a:p>
        </p:txBody>
      </p:sp>
      <p:sp>
        <p:nvSpPr>
          <p:cNvPr id="6" name="Footer Placeholder 5">
            <a:extLst>
              <a:ext uri="{FF2B5EF4-FFF2-40B4-BE49-F238E27FC236}">
                <a16:creationId xmlns:a16="http://schemas.microsoft.com/office/drawing/2014/main" id="{5473107D-5626-2294-8519-2E67D90F76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2DF552-E0B9-9CF2-1C70-D34EF194464D}"/>
              </a:ext>
            </a:extLst>
          </p:cNvPr>
          <p:cNvSpPr>
            <a:spLocks noGrp="1"/>
          </p:cNvSpPr>
          <p:nvPr>
            <p:ph type="sldNum" sz="quarter" idx="12"/>
          </p:nvPr>
        </p:nvSpPr>
        <p:spPr/>
        <p:txBody>
          <a:bodyPr/>
          <a:lstStyle/>
          <a:p>
            <a:fld id="{F89A2FA9-5516-B04A-A288-D212C6A62941}" type="slidenum">
              <a:rPr lang="en-US" smtClean="0"/>
              <a:t>‹#›</a:t>
            </a:fld>
            <a:endParaRPr lang="en-US"/>
          </a:p>
        </p:txBody>
      </p:sp>
    </p:spTree>
    <p:extLst>
      <p:ext uri="{BB962C8B-B14F-4D97-AF65-F5344CB8AC3E}">
        <p14:creationId xmlns:p14="http://schemas.microsoft.com/office/powerpoint/2010/main" val="3180320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603CA-9562-087F-4BDF-498B1597C5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A0810E-EA05-FE6C-4AA1-75EC1C761E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BCF5F3-77E5-0993-D39C-7A3DDF49B0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B74F65-FABA-C6B2-6E35-223FC9DE1086}"/>
              </a:ext>
            </a:extLst>
          </p:cNvPr>
          <p:cNvSpPr>
            <a:spLocks noGrp="1"/>
          </p:cNvSpPr>
          <p:nvPr>
            <p:ph type="dt" sz="half" idx="10"/>
          </p:nvPr>
        </p:nvSpPr>
        <p:spPr/>
        <p:txBody>
          <a:bodyPr/>
          <a:lstStyle/>
          <a:p>
            <a:fld id="{D2A4E6F0-6DC0-D542-8FA5-3EB48AE0677F}" type="datetimeFigureOut">
              <a:rPr lang="en-US" smtClean="0"/>
              <a:t>1/27/26</a:t>
            </a:fld>
            <a:endParaRPr lang="en-US"/>
          </a:p>
        </p:txBody>
      </p:sp>
      <p:sp>
        <p:nvSpPr>
          <p:cNvPr id="6" name="Footer Placeholder 5">
            <a:extLst>
              <a:ext uri="{FF2B5EF4-FFF2-40B4-BE49-F238E27FC236}">
                <a16:creationId xmlns:a16="http://schemas.microsoft.com/office/drawing/2014/main" id="{550CE98B-F734-8FA6-AA42-4ABFF0B667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197A0F-E0E0-C9BC-F93F-299EEF231B3C}"/>
              </a:ext>
            </a:extLst>
          </p:cNvPr>
          <p:cNvSpPr>
            <a:spLocks noGrp="1"/>
          </p:cNvSpPr>
          <p:nvPr>
            <p:ph type="sldNum" sz="quarter" idx="12"/>
          </p:nvPr>
        </p:nvSpPr>
        <p:spPr/>
        <p:txBody>
          <a:bodyPr/>
          <a:lstStyle/>
          <a:p>
            <a:fld id="{F89A2FA9-5516-B04A-A288-D212C6A62941}" type="slidenum">
              <a:rPr lang="en-US" smtClean="0"/>
              <a:t>‹#›</a:t>
            </a:fld>
            <a:endParaRPr lang="en-US"/>
          </a:p>
        </p:txBody>
      </p:sp>
    </p:spTree>
    <p:extLst>
      <p:ext uri="{BB962C8B-B14F-4D97-AF65-F5344CB8AC3E}">
        <p14:creationId xmlns:p14="http://schemas.microsoft.com/office/powerpoint/2010/main" val="513758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2FC790-757D-4C7D-CC3B-C5437F3BF9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4B74A0-099F-E93C-A794-6A0D9F7CD3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C8DC4D-37E3-E81D-F40D-F04C5084D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2A4E6F0-6DC0-D542-8FA5-3EB48AE0677F}" type="datetimeFigureOut">
              <a:rPr lang="en-US" smtClean="0"/>
              <a:t>1/27/26</a:t>
            </a:fld>
            <a:endParaRPr lang="en-US"/>
          </a:p>
        </p:txBody>
      </p:sp>
      <p:sp>
        <p:nvSpPr>
          <p:cNvPr id="5" name="Footer Placeholder 4">
            <a:extLst>
              <a:ext uri="{FF2B5EF4-FFF2-40B4-BE49-F238E27FC236}">
                <a16:creationId xmlns:a16="http://schemas.microsoft.com/office/drawing/2014/main" id="{F4454C90-379C-13E6-A07B-5EC7F65854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3B77FB9-8CF7-09C8-F30D-880EAC1ED9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89A2FA9-5516-B04A-A288-D212C6A62941}" type="slidenum">
              <a:rPr lang="en-US" smtClean="0"/>
              <a:t>‹#›</a:t>
            </a:fld>
            <a:endParaRPr lang="en-US"/>
          </a:p>
        </p:txBody>
      </p:sp>
    </p:spTree>
    <p:extLst>
      <p:ext uri="{BB962C8B-B14F-4D97-AF65-F5344CB8AC3E}">
        <p14:creationId xmlns:p14="http://schemas.microsoft.com/office/powerpoint/2010/main" val="9134783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B4DB07-A4FC-A8D2-6CC6-C3467B6AFF0D}"/>
              </a:ext>
            </a:extLst>
          </p:cNvPr>
          <p:cNvSpPr>
            <a:spLocks noGrp="1"/>
          </p:cNvSpPr>
          <p:nvPr>
            <p:ph type="title"/>
          </p:nvPr>
        </p:nvSpPr>
        <p:spPr>
          <a:xfrm>
            <a:off x="640080" y="325369"/>
            <a:ext cx="4368602" cy="1956841"/>
          </a:xfrm>
        </p:spPr>
        <p:txBody>
          <a:bodyPr anchor="b">
            <a:normAutofit/>
          </a:bodyPr>
          <a:lstStyle/>
          <a:p>
            <a:r>
              <a:rPr lang="en-US" sz="5400"/>
              <a:t>This talk</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2D7E267-1E2E-B898-0905-365C9D8FB1C0}"/>
              </a:ext>
            </a:extLst>
          </p:cNvPr>
          <p:cNvSpPr>
            <a:spLocks noGrp="1"/>
          </p:cNvSpPr>
          <p:nvPr>
            <p:ph idx="1"/>
          </p:nvPr>
        </p:nvSpPr>
        <p:spPr>
          <a:xfrm>
            <a:off x="640080" y="2872899"/>
            <a:ext cx="4243589" cy="3320668"/>
          </a:xfrm>
        </p:spPr>
        <p:txBody>
          <a:bodyPr>
            <a:normAutofit/>
          </a:bodyPr>
          <a:lstStyle/>
          <a:p>
            <a:r>
              <a:rPr lang="en-US" sz="1900"/>
              <a:t>What entrepreneurship is</a:t>
            </a:r>
          </a:p>
          <a:p>
            <a:r>
              <a:rPr lang="en-US" sz="1900"/>
              <a:t>What entrepreneurship for good means (to me)</a:t>
            </a:r>
          </a:p>
          <a:p>
            <a:r>
              <a:rPr lang="en-US" sz="1900"/>
              <a:t>Why building matters when we talk about “good”</a:t>
            </a:r>
          </a:p>
          <a:p>
            <a:r>
              <a:rPr lang="en-US" sz="1900"/>
              <a:t>What mental models we can borrow from design when building for “good”</a:t>
            </a:r>
          </a:p>
          <a:p>
            <a:r>
              <a:rPr lang="en-US" sz="1900"/>
              <a:t>How those mental models are used in practice</a:t>
            </a:r>
          </a:p>
        </p:txBody>
      </p:sp>
      <p:pic>
        <p:nvPicPr>
          <p:cNvPr id="5" name="Picture 4" descr="A close-up of a hammer&#10;&#10;AI-generated content may be incorrect.">
            <a:extLst>
              <a:ext uri="{FF2B5EF4-FFF2-40B4-BE49-F238E27FC236}">
                <a16:creationId xmlns:a16="http://schemas.microsoft.com/office/drawing/2014/main" id="{685C5BF2-97C8-7270-2054-3DAB1861C3A5}"/>
              </a:ext>
            </a:extLst>
          </p:cNvPr>
          <p:cNvPicPr>
            <a:picLocks noChangeAspect="1"/>
          </p:cNvPicPr>
          <p:nvPr/>
        </p:nvPicPr>
        <p:blipFill>
          <a:blip r:embed="rId3"/>
          <a:srcRect l="10707" r="22592"/>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47559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6F5702-D20F-17AF-AD75-D7933AC27AA8}"/>
              </a:ext>
            </a:extLst>
          </p:cNvPr>
          <p:cNvSpPr>
            <a:spLocks noGrp="1"/>
          </p:cNvSpPr>
          <p:nvPr>
            <p:ph type="title"/>
          </p:nvPr>
        </p:nvSpPr>
        <p:spPr>
          <a:xfrm>
            <a:off x="630936" y="639520"/>
            <a:ext cx="3429000" cy="1719072"/>
          </a:xfrm>
        </p:spPr>
        <p:txBody>
          <a:bodyPr anchor="b">
            <a:normAutofit/>
          </a:bodyPr>
          <a:lstStyle/>
          <a:p>
            <a:r>
              <a:rPr lang="en-US" sz="5400"/>
              <a:t>How do we know this?</a:t>
            </a:r>
          </a:p>
        </p:txBody>
      </p:sp>
      <p:sp>
        <p:nvSpPr>
          <p:cNvPr id="1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A71BA60-4DDF-C8B0-3818-BB875E90CB6B}"/>
              </a:ext>
            </a:extLst>
          </p:cNvPr>
          <p:cNvSpPr>
            <a:spLocks noGrp="1"/>
          </p:cNvSpPr>
          <p:nvPr>
            <p:ph idx="1"/>
          </p:nvPr>
        </p:nvSpPr>
        <p:spPr>
          <a:xfrm>
            <a:off x="630936" y="2807208"/>
            <a:ext cx="3429000" cy="3410712"/>
          </a:xfrm>
        </p:spPr>
        <p:txBody>
          <a:bodyPr anchor="t">
            <a:normAutofit/>
          </a:bodyPr>
          <a:lstStyle/>
          <a:p>
            <a:r>
              <a:rPr lang="en-US" sz="2000"/>
              <a:t>Reality distortion ≠ ignoring reality.</a:t>
            </a:r>
          </a:p>
          <a:p>
            <a:pPr lvl="1"/>
            <a:r>
              <a:rPr lang="en-US" sz="2000"/>
              <a:t>When Jobs didn’t listen: Lisa + ouster at Apple.</a:t>
            </a:r>
          </a:p>
          <a:p>
            <a:r>
              <a:rPr lang="en-US" sz="2000"/>
              <a:t>Theranos: misrepresented capabilities → fraud.</a:t>
            </a:r>
          </a:p>
          <a:p>
            <a:pPr lvl="1"/>
            <a:r>
              <a:rPr lang="en-US" sz="2000"/>
              <a:t>Pattern: the story survives only if reality cooperates.</a:t>
            </a:r>
          </a:p>
        </p:txBody>
      </p:sp>
      <p:pic>
        <p:nvPicPr>
          <p:cNvPr id="5" name="Picture 4" descr="A person holding a pill&#10;&#10;AI-generated content may be incorrect.">
            <a:extLst>
              <a:ext uri="{FF2B5EF4-FFF2-40B4-BE49-F238E27FC236}">
                <a16:creationId xmlns:a16="http://schemas.microsoft.com/office/drawing/2014/main" id="{631C8539-E950-6602-9443-44178E0857F3}"/>
              </a:ext>
            </a:extLst>
          </p:cNvPr>
          <p:cNvPicPr>
            <a:picLocks noChangeAspect="1"/>
          </p:cNvPicPr>
          <p:nvPr/>
        </p:nvPicPr>
        <p:blipFill>
          <a:blip r:embed="rId3"/>
          <a:stretch>
            <a:fillRect/>
          </a:stretch>
        </p:blipFill>
        <p:spPr>
          <a:xfrm>
            <a:off x="4654296" y="1150772"/>
            <a:ext cx="6903720" cy="4556455"/>
          </a:xfrm>
          <a:prstGeom prst="rect">
            <a:avLst/>
          </a:prstGeom>
        </p:spPr>
      </p:pic>
    </p:spTree>
    <p:extLst>
      <p:ext uri="{BB962C8B-B14F-4D97-AF65-F5344CB8AC3E}">
        <p14:creationId xmlns:p14="http://schemas.microsoft.com/office/powerpoint/2010/main" val="1436736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1ED1F2-2EB1-BC45-330F-1C905ABB4D92}"/>
              </a:ext>
            </a:extLst>
          </p:cNvPr>
          <p:cNvSpPr>
            <a:spLocks noGrp="1"/>
          </p:cNvSpPr>
          <p:nvPr>
            <p:ph type="title"/>
          </p:nvPr>
        </p:nvSpPr>
        <p:spPr>
          <a:xfrm>
            <a:off x="630936" y="639520"/>
            <a:ext cx="3429000" cy="1719072"/>
          </a:xfrm>
        </p:spPr>
        <p:txBody>
          <a:bodyPr anchor="b">
            <a:normAutofit/>
          </a:bodyPr>
          <a:lstStyle/>
          <a:p>
            <a:r>
              <a:rPr lang="en-US" sz="3800"/>
              <a:t>Wendell Berry sums it up best</a:t>
            </a:r>
          </a:p>
        </p:txBody>
      </p:sp>
      <p:sp>
        <p:nvSpPr>
          <p:cNvPr id="1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3E71070-A477-5F2F-4D92-3D9FBF72419B}"/>
              </a:ext>
            </a:extLst>
          </p:cNvPr>
          <p:cNvSpPr>
            <a:spLocks noGrp="1"/>
          </p:cNvSpPr>
          <p:nvPr>
            <p:ph idx="1"/>
          </p:nvPr>
        </p:nvSpPr>
        <p:spPr>
          <a:xfrm>
            <a:off x="630936" y="2807208"/>
            <a:ext cx="3429000" cy="3410712"/>
          </a:xfrm>
        </p:spPr>
        <p:txBody>
          <a:bodyPr anchor="t">
            <a:normAutofit/>
          </a:bodyPr>
          <a:lstStyle/>
          <a:p>
            <a:pPr marL="0" indent="0">
              <a:buNone/>
            </a:pPr>
            <a:r>
              <a:rPr lang="en-US" sz="2200"/>
              <a:t>Wendell Berry – philosopher, writer, thinker</a:t>
            </a:r>
          </a:p>
          <a:p>
            <a:r>
              <a:rPr lang="en-US" sz="2200"/>
              <a:t>“Good work is our salvation and our joy; shoddy or dishonest or self-serving work is our curse and our doom.”</a:t>
            </a:r>
          </a:p>
        </p:txBody>
      </p:sp>
      <p:pic>
        <p:nvPicPr>
          <p:cNvPr id="5" name="Picture 4" descr="A wood plaque with a quote on it&#10;&#10;AI-generated content may be incorrect.">
            <a:extLst>
              <a:ext uri="{FF2B5EF4-FFF2-40B4-BE49-F238E27FC236}">
                <a16:creationId xmlns:a16="http://schemas.microsoft.com/office/drawing/2014/main" id="{DB99CAA5-2EE7-0FF3-6939-B3EB72FF72A3}"/>
              </a:ext>
            </a:extLst>
          </p:cNvPr>
          <p:cNvPicPr>
            <a:picLocks noChangeAspect="1"/>
          </p:cNvPicPr>
          <p:nvPr/>
        </p:nvPicPr>
        <p:blipFill>
          <a:blip r:embed="rId3"/>
          <a:stretch>
            <a:fillRect/>
          </a:stretch>
        </p:blipFill>
        <p:spPr>
          <a:xfrm>
            <a:off x="4654296" y="840105"/>
            <a:ext cx="6903720" cy="5177790"/>
          </a:xfrm>
          <a:prstGeom prst="rect">
            <a:avLst/>
          </a:prstGeom>
        </p:spPr>
      </p:pic>
    </p:spTree>
    <p:extLst>
      <p:ext uri="{BB962C8B-B14F-4D97-AF65-F5344CB8AC3E}">
        <p14:creationId xmlns:p14="http://schemas.microsoft.com/office/powerpoint/2010/main" val="3443433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7975623-9920-D559-8604-853097AC3C78}"/>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0271AB-7D10-4901-14D5-CB16FC83810B}"/>
              </a:ext>
            </a:extLst>
          </p:cNvPr>
          <p:cNvSpPr>
            <a:spLocks noGrp="1"/>
          </p:cNvSpPr>
          <p:nvPr>
            <p:ph type="title"/>
          </p:nvPr>
        </p:nvSpPr>
        <p:spPr>
          <a:xfrm>
            <a:off x="838200" y="365125"/>
            <a:ext cx="10515600" cy="1325563"/>
          </a:xfrm>
        </p:spPr>
        <p:txBody>
          <a:bodyPr>
            <a:normAutofit/>
          </a:bodyPr>
          <a:lstStyle/>
          <a:p>
            <a:r>
              <a:rPr lang="en-US" sz="5400"/>
              <a:t>Think about, and write down…</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977DD20-6428-9449-47E2-16B6279FEC5C}"/>
              </a:ext>
            </a:extLst>
          </p:cNvPr>
          <p:cNvSpPr>
            <a:spLocks noGrp="1"/>
          </p:cNvSpPr>
          <p:nvPr>
            <p:ph idx="1"/>
          </p:nvPr>
        </p:nvSpPr>
        <p:spPr>
          <a:xfrm>
            <a:off x="838200" y="1929384"/>
            <a:ext cx="10515600" cy="4251960"/>
          </a:xfrm>
        </p:spPr>
        <p:txBody>
          <a:bodyPr>
            <a:normAutofit/>
          </a:bodyPr>
          <a:lstStyle/>
          <a:p>
            <a:r>
              <a:rPr lang="en-US" sz="2200"/>
              <a:t>What are they transferring from low to high potential?</a:t>
            </a:r>
          </a:p>
          <a:p>
            <a:r>
              <a:rPr lang="en-US" sz="2200"/>
              <a:t>What are the potential impacts in doing so? Both positive and negative.</a:t>
            </a:r>
          </a:p>
        </p:txBody>
      </p:sp>
    </p:spTree>
    <p:extLst>
      <p:ext uri="{BB962C8B-B14F-4D97-AF65-F5344CB8AC3E}">
        <p14:creationId xmlns:p14="http://schemas.microsoft.com/office/powerpoint/2010/main" val="2171835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63B345B-6783-D13B-647A-C1C45EC8BC66}"/>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9C24BF-DB7C-F923-4470-3B4257B52A5A}"/>
              </a:ext>
            </a:extLst>
          </p:cNvPr>
          <p:cNvSpPr>
            <a:spLocks noGrp="1"/>
          </p:cNvSpPr>
          <p:nvPr>
            <p:ph type="ctrTitle"/>
          </p:nvPr>
        </p:nvSpPr>
        <p:spPr>
          <a:xfrm>
            <a:off x="838200" y="451381"/>
            <a:ext cx="10512552" cy="4066540"/>
          </a:xfrm>
        </p:spPr>
        <p:txBody>
          <a:bodyPr anchor="b">
            <a:normAutofit/>
          </a:bodyPr>
          <a:lstStyle/>
          <a:p>
            <a:pPr algn="l"/>
            <a:r>
              <a:rPr lang="en-US" sz="6600"/>
              <a:t>Why Building?</a:t>
            </a:r>
          </a:p>
        </p:txBody>
      </p:sp>
      <p:sp>
        <p:nvSpPr>
          <p:cNvPr id="9"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sX0" fmla="*/ 0 w 5410200"/>
              <a:gd name="csY0" fmla="*/ 0 h 18288"/>
              <a:gd name="csX1" fmla="*/ 568071 w 5410200"/>
              <a:gd name="csY1" fmla="*/ 0 h 18288"/>
              <a:gd name="csX2" fmla="*/ 1298448 w 5410200"/>
              <a:gd name="csY2" fmla="*/ 0 h 18288"/>
              <a:gd name="csX3" fmla="*/ 1920621 w 5410200"/>
              <a:gd name="csY3" fmla="*/ 0 h 18288"/>
              <a:gd name="csX4" fmla="*/ 2488692 w 5410200"/>
              <a:gd name="csY4" fmla="*/ 0 h 18288"/>
              <a:gd name="csX5" fmla="*/ 3219069 w 5410200"/>
              <a:gd name="csY5" fmla="*/ 0 h 18288"/>
              <a:gd name="csX6" fmla="*/ 3895344 w 5410200"/>
              <a:gd name="csY6" fmla="*/ 0 h 18288"/>
              <a:gd name="csX7" fmla="*/ 4571619 w 5410200"/>
              <a:gd name="csY7" fmla="*/ 0 h 18288"/>
              <a:gd name="csX8" fmla="*/ 5410200 w 5410200"/>
              <a:gd name="csY8" fmla="*/ 0 h 18288"/>
              <a:gd name="csX9" fmla="*/ 5410200 w 5410200"/>
              <a:gd name="csY9" fmla="*/ 18288 h 18288"/>
              <a:gd name="csX10" fmla="*/ 4842129 w 5410200"/>
              <a:gd name="csY10" fmla="*/ 18288 h 18288"/>
              <a:gd name="csX11" fmla="*/ 4328160 w 5410200"/>
              <a:gd name="csY11" fmla="*/ 18288 h 18288"/>
              <a:gd name="csX12" fmla="*/ 3597783 w 5410200"/>
              <a:gd name="csY12" fmla="*/ 18288 h 18288"/>
              <a:gd name="csX13" fmla="*/ 3029712 w 5410200"/>
              <a:gd name="csY13" fmla="*/ 18288 h 18288"/>
              <a:gd name="csX14" fmla="*/ 2299335 w 5410200"/>
              <a:gd name="csY14" fmla="*/ 18288 h 18288"/>
              <a:gd name="csX15" fmla="*/ 1514856 w 5410200"/>
              <a:gd name="csY15" fmla="*/ 18288 h 18288"/>
              <a:gd name="csX16" fmla="*/ 892683 w 5410200"/>
              <a:gd name="csY16" fmla="*/ 18288 h 18288"/>
              <a:gd name="csX17" fmla="*/ 0 w 5410200"/>
              <a:gd name="csY17" fmla="*/ 18288 h 18288"/>
              <a:gd name="csX18" fmla="*/ 0 w 5410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474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143D8F-B561-5AA5-C756-8EDE4068786E}"/>
              </a:ext>
            </a:extLst>
          </p:cNvPr>
          <p:cNvSpPr>
            <a:spLocks noGrp="1"/>
          </p:cNvSpPr>
          <p:nvPr>
            <p:ph type="title"/>
          </p:nvPr>
        </p:nvSpPr>
        <p:spPr>
          <a:xfrm>
            <a:off x="640080" y="325369"/>
            <a:ext cx="4368602" cy="1956841"/>
          </a:xfrm>
        </p:spPr>
        <p:txBody>
          <a:bodyPr anchor="b">
            <a:normAutofit/>
          </a:bodyPr>
          <a:lstStyle/>
          <a:p>
            <a:r>
              <a:rPr lang="en-US" sz="5400"/>
              <a:t>Why Building?</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28BFA7A-9D85-C92E-A79C-A8790DF0F3D7}"/>
              </a:ext>
            </a:extLst>
          </p:cNvPr>
          <p:cNvSpPr>
            <a:spLocks noGrp="1"/>
          </p:cNvSpPr>
          <p:nvPr>
            <p:ph idx="1"/>
          </p:nvPr>
        </p:nvSpPr>
        <p:spPr>
          <a:xfrm>
            <a:off x="640080" y="2872899"/>
            <a:ext cx="4243589" cy="3320668"/>
          </a:xfrm>
        </p:spPr>
        <p:txBody>
          <a:bodyPr>
            <a:normAutofit/>
          </a:bodyPr>
          <a:lstStyle/>
          <a:p>
            <a:r>
              <a:rPr lang="en-US" sz="2200"/>
              <a:t>Building is the entrepreneur’s core activity.</a:t>
            </a:r>
          </a:p>
          <a:p>
            <a:r>
              <a:rPr lang="en-US" sz="2200"/>
              <a:t>We build to run the business, and to understand the world around us.</a:t>
            </a:r>
          </a:p>
          <a:p>
            <a:r>
              <a:rPr lang="en-US" sz="2200"/>
              <a:t>Building is how we create value—by finding fit with reality.</a:t>
            </a:r>
          </a:p>
        </p:txBody>
      </p:sp>
      <p:pic>
        <p:nvPicPr>
          <p:cNvPr id="4" name="Picture 3" descr="A close-up of a hammer&#10;&#10;AI-generated content may be incorrect.">
            <a:extLst>
              <a:ext uri="{FF2B5EF4-FFF2-40B4-BE49-F238E27FC236}">
                <a16:creationId xmlns:a16="http://schemas.microsoft.com/office/drawing/2014/main" id="{2EDB831A-FC9E-BFB4-DA93-DDD787DE2477}"/>
              </a:ext>
            </a:extLst>
          </p:cNvPr>
          <p:cNvPicPr>
            <a:picLocks noChangeAspect="1"/>
          </p:cNvPicPr>
          <p:nvPr/>
        </p:nvPicPr>
        <p:blipFill>
          <a:blip r:embed="rId3"/>
          <a:srcRect l="10707" r="22592"/>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78993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AF298C-1AB5-5FFF-06B4-A41B74C2816F}"/>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100" kern="1200">
                <a:solidFill>
                  <a:schemeClr val="tx1"/>
                </a:solidFill>
                <a:latin typeface="+mj-lt"/>
                <a:ea typeface="+mj-ea"/>
                <a:cs typeface="+mj-cs"/>
              </a:rPr>
              <a:t>What’s the building process?</a:t>
            </a:r>
          </a:p>
        </p:txBody>
      </p:sp>
      <p:sp>
        <p:nvSpPr>
          <p:cNvPr id="1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descr="A diagram of a diagram of a light bulb and a light bulb&#10;&#10;AI-generated content may be incorrect.">
            <a:extLst>
              <a:ext uri="{FF2B5EF4-FFF2-40B4-BE49-F238E27FC236}">
                <a16:creationId xmlns:a16="http://schemas.microsoft.com/office/drawing/2014/main" id="{8905954B-71C4-CC5F-B1CD-B40B1FF89A4B}"/>
              </a:ext>
            </a:extLst>
          </p:cNvPr>
          <p:cNvPicPr>
            <a:picLocks noGrp="1" noChangeAspect="1"/>
          </p:cNvPicPr>
          <p:nvPr>
            <p:ph idx="1"/>
          </p:nvPr>
        </p:nvPicPr>
        <p:blipFill>
          <a:blip r:embed="rId3"/>
          <a:stretch>
            <a:fillRect/>
          </a:stretch>
        </p:blipFill>
        <p:spPr>
          <a:xfrm>
            <a:off x="4654296" y="1386174"/>
            <a:ext cx="7214616" cy="4058219"/>
          </a:xfrm>
          <a:prstGeom prst="rect">
            <a:avLst/>
          </a:prstGeom>
        </p:spPr>
      </p:pic>
    </p:spTree>
    <p:extLst>
      <p:ext uri="{BB962C8B-B14F-4D97-AF65-F5344CB8AC3E}">
        <p14:creationId xmlns:p14="http://schemas.microsoft.com/office/powerpoint/2010/main" val="42378854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A68353-F91F-4D80-6DE0-DCD267D59700}"/>
              </a:ext>
            </a:extLst>
          </p:cNvPr>
          <p:cNvSpPr>
            <a:spLocks noGrp="1"/>
          </p:cNvSpPr>
          <p:nvPr>
            <p:ph type="title"/>
          </p:nvPr>
        </p:nvSpPr>
        <p:spPr>
          <a:xfrm>
            <a:off x="841248" y="548640"/>
            <a:ext cx="3600860" cy="5431536"/>
          </a:xfrm>
        </p:spPr>
        <p:txBody>
          <a:bodyPr>
            <a:normAutofit/>
          </a:bodyPr>
          <a:lstStyle/>
          <a:p>
            <a:r>
              <a:rPr lang="en-US" sz="5400"/>
              <a:t>Design Thinking</a:t>
            </a:r>
          </a:p>
        </p:txBody>
      </p:sp>
      <p:sp>
        <p:nvSpPr>
          <p:cNvPr id="1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65790A1-00AF-34CF-DA15-A4429C98CFE2}"/>
              </a:ext>
            </a:extLst>
          </p:cNvPr>
          <p:cNvSpPr>
            <a:spLocks noGrp="1"/>
          </p:cNvSpPr>
          <p:nvPr>
            <p:ph idx="1"/>
          </p:nvPr>
        </p:nvSpPr>
        <p:spPr>
          <a:xfrm>
            <a:off x="5126418" y="552091"/>
            <a:ext cx="6224335" cy="5431536"/>
          </a:xfrm>
        </p:spPr>
        <p:txBody>
          <a:bodyPr anchor="ctr">
            <a:normAutofit/>
          </a:bodyPr>
          <a:lstStyle/>
          <a:p>
            <a:r>
              <a:rPr lang="en-US" sz="2200" dirty="0"/>
              <a:t>The key here is that Design Thinking is methodological approach to building</a:t>
            </a:r>
          </a:p>
          <a:p>
            <a:r>
              <a:rPr lang="en-US" sz="2200" dirty="0"/>
              <a:t>We are looking for insight into how the world works by:</a:t>
            </a:r>
          </a:p>
          <a:p>
            <a:pPr lvl="1"/>
            <a:r>
              <a:rPr lang="en-US" sz="2200" dirty="0"/>
              <a:t>Understanding (empathizing)</a:t>
            </a:r>
          </a:p>
          <a:p>
            <a:pPr lvl="1"/>
            <a:r>
              <a:rPr lang="en-US" sz="2200" dirty="0"/>
              <a:t>Clarifying that understanding (defining)</a:t>
            </a:r>
          </a:p>
          <a:p>
            <a:pPr lvl="1"/>
            <a:r>
              <a:rPr lang="en-US" sz="2200" dirty="0"/>
              <a:t>Coming up with solutions (ideating)</a:t>
            </a:r>
          </a:p>
          <a:p>
            <a:pPr lvl="1"/>
            <a:r>
              <a:rPr lang="en-US" sz="2200" dirty="0"/>
              <a:t>Creating solutions (prototyping)</a:t>
            </a:r>
          </a:p>
          <a:p>
            <a:pPr lvl="1"/>
            <a:r>
              <a:rPr lang="en-US" sz="2200" dirty="0"/>
              <a:t>Seeing if they work (testing)</a:t>
            </a:r>
          </a:p>
        </p:txBody>
      </p:sp>
    </p:spTree>
    <p:extLst>
      <p:ext uri="{BB962C8B-B14F-4D97-AF65-F5344CB8AC3E}">
        <p14:creationId xmlns:p14="http://schemas.microsoft.com/office/powerpoint/2010/main" val="4869401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CA89A1-8584-3BB5-DC84-248C4307C4A3}"/>
              </a:ext>
            </a:extLst>
          </p:cNvPr>
          <p:cNvSpPr>
            <a:spLocks noGrp="1"/>
          </p:cNvSpPr>
          <p:nvPr>
            <p:ph type="title"/>
          </p:nvPr>
        </p:nvSpPr>
        <p:spPr>
          <a:xfrm>
            <a:off x="630936" y="639520"/>
            <a:ext cx="3429000" cy="1719072"/>
          </a:xfrm>
        </p:spPr>
        <p:txBody>
          <a:bodyPr anchor="b">
            <a:normAutofit/>
          </a:bodyPr>
          <a:lstStyle/>
          <a:p>
            <a:r>
              <a:rPr lang="en-US" sz="3800"/>
              <a:t>Applying DT to Business Building</a:t>
            </a:r>
          </a:p>
        </p:txBody>
      </p:sp>
      <p:sp>
        <p:nvSpPr>
          <p:cNvPr id="1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DA4ACA0-9163-0C36-34E8-32EE063482CF}"/>
              </a:ext>
            </a:extLst>
          </p:cNvPr>
          <p:cNvSpPr>
            <a:spLocks noGrp="1"/>
          </p:cNvSpPr>
          <p:nvPr>
            <p:ph idx="1"/>
          </p:nvPr>
        </p:nvSpPr>
        <p:spPr>
          <a:xfrm>
            <a:off x="630936" y="2807208"/>
            <a:ext cx="3429000" cy="3410712"/>
          </a:xfrm>
        </p:spPr>
        <p:txBody>
          <a:bodyPr anchor="t">
            <a:normAutofit/>
          </a:bodyPr>
          <a:lstStyle/>
          <a:p>
            <a:r>
              <a:rPr lang="en-US" sz="2200"/>
              <a:t>We are applying a methodological approach that helps us understand what the world (reality) wants.</a:t>
            </a:r>
          </a:p>
          <a:p>
            <a:r>
              <a:rPr lang="en-US" sz="2200"/>
              <a:t>In doing so, we’re getting closer to product-market fit. This is extremely challenging.</a:t>
            </a:r>
          </a:p>
        </p:txBody>
      </p:sp>
      <p:pic>
        <p:nvPicPr>
          <p:cNvPr id="5" name="Picture 4" descr="A diagram of a diagram of a diagram&#10;&#10;AI-generated content may be incorrect.">
            <a:extLst>
              <a:ext uri="{FF2B5EF4-FFF2-40B4-BE49-F238E27FC236}">
                <a16:creationId xmlns:a16="http://schemas.microsoft.com/office/drawing/2014/main" id="{074CEA3C-9856-ED75-DA21-ECDB28A4722C}"/>
              </a:ext>
            </a:extLst>
          </p:cNvPr>
          <p:cNvPicPr>
            <a:picLocks noChangeAspect="1"/>
          </p:cNvPicPr>
          <p:nvPr/>
        </p:nvPicPr>
        <p:blipFill>
          <a:blip r:embed="rId3"/>
          <a:stretch>
            <a:fillRect/>
          </a:stretch>
        </p:blipFill>
        <p:spPr>
          <a:xfrm>
            <a:off x="4654296" y="986810"/>
            <a:ext cx="6903720" cy="4884380"/>
          </a:xfrm>
          <a:prstGeom prst="rect">
            <a:avLst/>
          </a:prstGeom>
        </p:spPr>
      </p:pic>
    </p:spTree>
    <p:extLst>
      <p:ext uri="{BB962C8B-B14F-4D97-AF65-F5344CB8AC3E}">
        <p14:creationId xmlns:p14="http://schemas.microsoft.com/office/powerpoint/2010/main" val="3204194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C225A1-757E-205C-206B-B1E68FA78C58}"/>
              </a:ext>
            </a:extLst>
          </p:cNvPr>
          <p:cNvSpPr>
            <a:spLocks noGrp="1"/>
          </p:cNvSpPr>
          <p:nvPr>
            <p:ph type="title"/>
          </p:nvPr>
        </p:nvSpPr>
        <p:spPr>
          <a:xfrm>
            <a:off x="640080" y="325369"/>
            <a:ext cx="4368602" cy="1956841"/>
          </a:xfrm>
        </p:spPr>
        <p:txBody>
          <a:bodyPr anchor="b">
            <a:normAutofit/>
          </a:bodyPr>
          <a:lstStyle/>
          <a:p>
            <a:r>
              <a:rPr lang="en-US" sz="5400"/>
              <a:t>More on building</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622A06A-6185-B2F1-E629-EF3EFFBE8857}"/>
              </a:ext>
            </a:extLst>
          </p:cNvPr>
          <p:cNvSpPr>
            <a:spLocks noGrp="1"/>
          </p:cNvSpPr>
          <p:nvPr>
            <p:ph idx="1"/>
          </p:nvPr>
        </p:nvSpPr>
        <p:spPr>
          <a:xfrm>
            <a:off x="640080" y="2872899"/>
            <a:ext cx="4243589" cy="3320668"/>
          </a:xfrm>
        </p:spPr>
        <p:txBody>
          <a:bodyPr>
            <a:normAutofit/>
          </a:bodyPr>
          <a:lstStyle/>
          <a:p>
            <a:r>
              <a:rPr lang="en-US" sz="2200"/>
              <a:t>Building is how we find out what’s good.</a:t>
            </a:r>
          </a:p>
          <a:p>
            <a:r>
              <a:rPr lang="en-US" sz="2200"/>
              <a:t>Ethics emerge when materials and systems “talk back.”</a:t>
            </a:r>
          </a:p>
          <a:p>
            <a:r>
              <a:rPr lang="en-US" sz="2200"/>
              <a:t>Good = fit with constraints; bad = forcing a fantasy.</a:t>
            </a:r>
          </a:p>
        </p:txBody>
      </p:sp>
      <p:pic>
        <p:nvPicPr>
          <p:cNvPr id="5" name="Picture 4" descr="A diagram of a network of lines&#10;&#10;AI-generated content may be incorrect.">
            <a:extLst>
              <a:ext uri="{FF2B5EF4-FFF2-40B4-BE49-F238E27FC236}">
                <a16:creationId xmlns:a16="http://schemas.microsoft.com/office/drawing/2014/main" id="{F52DE0DD-BE2C-FDB8-322B-D289565D682C}"/>
              </a:ext>
            </a:extLst>
          </p:cNvPr>
          <p:cNvPicPr>
            <a:picLocks noChangeAspect="1"/>
          </p:cNvPicPr>
          <p:nvPr/>
        </p:nvPicPr>
        <p:blipFill>
          <a:blip r:embed="rId3"/>
          <a:srcRect t="5801" r="-2" b="8457"/>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2981572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8C2BDE-E23E-8BD1-F9FC-4D8405C7F7A4}"/>
              </a:ext>
            </a:extLst>
          </p:cNvPr>
          <p:cNvSpPr>
            <a:spLocks noGrp="1"/>
          </p:cNvSpPr>
          <p:nvPr>
            <p:ph type="title"/>
          </p:nvPr>
        </p:nvSpPr>
        <p:spPr>
          <a:xfrm>
            <a:off x="841248" y="548640"/>
            <a:ext cx="3600860" cy="5431536"/>
          </a:xfrm>
        </p:spPr>
        <p:txBody>
          <a:bodyPr>
            <a:normAutofit/>
          </a:bodyPr>
          <a:lstStyle/>
          <a:p>
            <a:r>
              <a:rPr lang="en-US" sz="5400"/>
              <a:t>Think about, and write down…</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2A668FB-F3E1-EE11-5668-D99A18D79DCF}"/>
              </a:ext>
            </a:extLst>
          </p:cNvPr>
          <p:cNvSpPr>
            <a:spLocks noGrp="1"/>
          </p:cNvSpPr>
          <p:nvPr>
            <p:ph idx="1"/>
          </p:nvPr>
        </p:nvSpPr>
        <p:spPr>
          <a:xfrm>
            <a:off x="5126418" y="552091"/>
            <a:ext cx="6224335" cy="5431536"/>
          </a:xfrm>
        </p:spPr>
        <p:txBody>
          <a:bodyPr anchor="ctr">
            <a:normAutofit/>
          </a:bodyPr>
          <a:lstStyle/>
          <a:p>
            <a:r>
              <a:rPr lang="en-US" sz="2200"/>
              <a:t>Those four businesses you chose? Ask yourself: what is it that they listened to, and understood, about the world that makes them tick?</a:t>
            </a:r>
          </a:p>
          <a:p>
            <a:r>
              <a:rPr lang="en-US" sz="2200"/>
              <a:t>What is it that they’re doing that distracts or diminishes them? What aren’t they listening to?</a:t>
            </a:r>
          </a:p>
        </p:txBody>
      </p:sp>
    </p:spTree>
    <p:extLst>
      <p:ext uri="{BB962C8B-B14F-4D97-AF65-F5344CB8AC3E}">
        <p14:creationId xmlns:p14="http://schemas.microsoft.com/office/powerpoint/2010/main" val="962248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083ECD4-EC0A-347D-C3A5-8D634921D317}"/>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C98819-224B-DF64-E035-87C1B714C416}"/>
              </a:ext>
            </a:extLst>
          </p:cNvPr>
          <p:cNvSpPr>
            <a:spLocks noGrp="1"/>
          </p:cNvSpPr>
          <p:nvPr>
            <p:ph type="ctrTitle"/>
          </p:nvPr>
        </p:nvSpPr>
        <p:spPr>
          <a:xfrm>
            <a:off x="838200" y="451381"/>
            <a:ext cx="10512552" cy="4066540"/>
          </a:xfrm>
        </p:spPr>
        <p:txBody>
          <a:bodyPr anchor="b">
            <a:normAutofit/>
          </a:bodyPr>
          <a:lstStyle/>
          <a:p>
            <a:pPr algn="l"/>
            <a:r>
              <a:rPr lang="en-US" sz="6600"/>
              <a:t>What is Entrepreneurship?</a:t>
            </a:r>
          </a:p>
        </p:txBody>
      </p:sp>
      <p:sp>
        <p:nvSpPr>
          <p:cNvPr id="9"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sX0" fmla="*/ 0 w 5410200"/>
              <a:gd name="csY0" fmla="*/ 0 h 18288"/>
              <a:gd name="csX1" fmla="*/ 568071 w 5410200"/>
              <a:gd name="csY1" fmla="*/ 0 h 18288"/>
              <a:gd name="csX2" fmla="*/ 1298448 w 5410200"/>
              <a:gd name="csY2" fmla="*/ 0 h 18288"/>
              <a:gd name="csX3" fmla="*/ 1920621 w 5410200"/>
              <a:gd name="csY3" fmla="*/ 0 h 18288"/>
              <a:gd name="csX4" fmla="*/ 2488692 w 5410200"/>
              <a:gd name="csY4" fmla="*/ 0 h 18288"/>
              <a:gd name="csX5" fmla="*/ 3219069 w 5410200"/>
              <a:gd name="csY5" fmla="*/ 0 h 18288"/>
              <a:gd name="csX6" fmla="*/ 3895344 w 5410200"/>
              <a:gd name="csY6" fmla="*/ 0 h 18288"/>
              <a:gd name="csX7" fmla="*/ 4571619 w 5410200"/>
              <a:gd name="csY7" fmla="*/ 0 h 18288"/>
              <a:gd name="csX8" fmla="*/ 5410200 w 5410200"/>
              <a:gd name="csY8" fmla="*/ 0 h 18288"/>
              <a:gd name="csX9" fmla="*/ 5410200 w 5410200"/>
              <a:gd name="csY9" fmla="*/ 18288 h 18288"/>
              <a:gd name="csX10" fmla="*/ 4842129 w 5410200"/>
              <a:gd name="csY10" fmla="*/ 18288 h 18288"/>
              <a:gd name="csX11" fmla="*/ 4328160 w 5410200"/>
              <a:gd name="csY11" fmla="*/ 18288 h 18288"/>
              <a:gd name="csX12" fmla="*/ 3597783 w 5410200"/>
              <a:gd name="csY12" fmla="*/ 18288 h 18288"/>
              <a:gd name="csX13" fmla="*/ 3029712 w 5410200"/>
              <a:gd name="csY13" fmla="*/ 18288 h 18288"/>
              <a:gd name="csX14" fmla="*/ 2299335 w 5410200"/>
              <a:gd name="csY14" fmla="*/ 18288 h 18288"/>
              <a:gd name="csX15" fmla="*/ 1514856 w 5410200"/>
              <a:gd name="csY15" fmla="*/ 18288 h 18288"/>
              <a:gd name="csX16" fmla="*/ 892683 w 5410200"/>
              <a:gd name="csY16" fmla="*/ 18288 h 18288"/>
              <a:gd name="csX17" fmla="*/ 0 w 5410200"/>
              <a:gd name="csY17" fmla="*/ 18288 h 18288"/>
              <a:gd name="csX18" fmla="*/ 0 w 5410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155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EFABB89-1EF8-5190-690F-9493751CEED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42FCB2-9E13-6923-A125-F8EB101D2322}"/>
              </a:ext>
            </a:extLst>
          </p:cNvPr>
          <p:cNvSpPr>
            <a:spLocks noGrp="1"/>
          </p:cNvSpPr>
          <p:nvPr>
            <p:ph type="ctrTitle"/>
          </p:nvPr>
        </p:nvSpPr>
        <p:spPr>
          <a:xfrm>
            <a:off x="638882" y="639193"/>
            <a:ext cx="3571810" cy="3573516"/>
          </a:xfrm>
        </p:spPr>
        <p:txBody>
          <a:bodyPr>
            <a:normAutofit/>
          </a:bodyPr>
          <a:lstStyle/>
          <a:p>
            <a:pPr algn="l"/>
            <a:r>
              <a:rPr lang="en-US" sz="6600"/>
              <a:t>Mental Models</a:t>
            </a: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diagram of a brain&#10;&#10;AI-generated content may be incorrect.">
            <a:extLst>
              <a:ext uri="{FF2B5EF4-FFF2-40B4-BE49-F238E27FC236}">
                <a16:creationId xmlns:a16="http://schemas.microsoft.com/office/drawing/2014/main" id="{4A07FB2A-8301-C3D1-8986-5E48B2F2DDD1}"/>
              </a:ext>
            </a:extLst>
          </p:cNvPr>
          <p:cNvPicPr>
            <a:picLocks noChangeAspect="1"/>
          </p:cNvPicPr>
          <p:nvPr/>
        </p:nvPicPr>
        <p:blipFill>
          <a:blip r:embed="rId3"/>
          <a:stretch>
            <a:fillRect/>
          </a:stretch>
        </p:blipFill>
        <p:spPr>
          <a:xfrm>
            <a:off x="4654296" y="1214826"/>
            <a:ext cx="7214616" cy="4400916"/>
          </a:xfrm>
          <a:prstGeom prst="rect">
            <a:avLst/>
          </a:prstGeom>
        </p:spPr>
      </p:pic>
    </p:spTree>
    <p:extLst>
      <p:ext uri="{BB962C8B-B14F-4D97-AF65-F5344CB8AC3E}">
        <p14:creationId xmlns:p14="http://schemas.microsoft.com/office/powerpoint/2010/main" val="12623438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989B0D-DF59-A25C-6A60-52D9C62BC539}"/>
              </a:ext>
            </a:extLst>
          </p:cNvPr>
          <p:cNvSpPr>
            <a:spLocks noGrp="1"/>
          </p:cNvSpPr>
          <p:nvPr>
            <p:ph type="title"/>
          </p:nvPr>
        </p:nvSpPr>
        <p:spPr>
          <a:xfrm>
            <a:off x="630936" y="639520"/>
            <a:ext cx="3429000" cy="1719072"/>
          </a:xfrm>
        </p:spPr>
        <p:txBody>
          <a:bodyPr anchor="b">
            <a:normAutofit/>
          </a:bodyPr>
          <a:lstStyle/>
          <a:p>
            <a:r>
              <a:rPr lang="en-US" sz="5400"/>
              <a:t>Mental Models</a:t>
            </a:r>
          </a:p>
        </p:txBody>
      </p:sp>
      <p:sp>
        <p:nvSpPr>
          <p:cNvPr id="1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5D6297B-167C-9BB6-8193-B6D747EFF911}"/>
              </a:ext>
            </a:extLst>
          </p:cNvPr>
          <p:cNvSpPr>
            <a:spLocks noGrp="1"/>
          </p:cNvSpPr>
          <p:nvPr>
            <p:ph idx="1"/>
          </p:nvPr>
        </p:nvSpPr>
        <p:spPr>
          <a:xfrm>
            <a:off x="630936" y="2807208"/>
            <a:ext cx="3429000" cy="3410712"/>
          </a:xfrm>
        </p:spPr>
        <p:txBody>
          <a:bodyPr anchor="t">
            <a:normAutofit/>
          </a:bodyPr>
          <a:lstStyle/>
          <a:p>
            <a:r>
              <a:rPr lang="en-US" sz="2200"/>
              <a:t>Mental models help us course-correct at every step of building.</a:t>
            </a:r>
          </a:p>
          <a:p>
            <a:r>
              <a:rPr lang="en-US" sz="2200"/>
              <a:t>They’re how we judge our work against what reality actually wants.</a:t>
            </a:r>
          </a:p>
        </p:txBody>
      </p:sp>
      <p:pic>
        <p:nvPicPr>
          <p:cNvPr id="5" name="Picture 4" descr="A black and white quote&#10;&#10;AI-generated content may be incorrect.">
            <a:extLst>
              <a:ext uri="{FF2B5EF4-FFF2-40B4-BE49-F238E27FC236}">
                <a16:creationId xmlns:a16="http://schemas.microsoft.com/office/drawing/2014/main" id="{9FC61B03-D3BA-CCC3-0E6A-001A2FFE331C}"/>
              </a:ext>
            </a:extLst>
          </p:cNvPr>
          <p:cNvPicPr>
            <a:picLocks noChangeAspect="1"/>
          </p:cNvPicPr>
          <p:nvPr/>
        </p:nvPicPr>
        <p:blipFill>
          <a:blip r:embed="rId3"/>
          <a:stretch>
            <a:fillRect/>
          </a:stretch>
        </p:blipFill>
        <p:spPr>
          <a:xfrm>
            <a:off x="5317236" y="640080"/>
            <a:ext cx="5577840" cy="5577840"/>
          </a:xfrm>
          <a:prstGeom prst="rect">
            <a:avLst/>
          </a:prstGeom>
        </p:spPr>
      </p:pic>
    </p:spTree>
    <p:extLst>
      <p:ext uri="{BB962C8B-B14F-4D97-AF65-F5344CB8AC3E}">
        <p14:creationId xmlns:p14="http://schemas.microsoft.com/office/powerpoint/2010/main" val="5436249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CAB1E8-8195-4748-BE71-FF806D8689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text rectangle">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8244525-DA22-907D-7258-4A0D829459D1}"/>
              </a:ext>
            </a:extLst>
          </p:cNvPr>
          <p:cNvSpPr>
            <a:spLocks noGrp="1"/>
          </p:cNvSpPr>
          <p:nvPr>
            <p:ph type="title"/>
          </p:nvPr>
        </p:nvSpPr>
        <p:spPr>
          <a:xfrm>
            <a:off x="841247" y="978619"/>
            <a:ext cx="3410712" cy="1106424"/>
          </a:xfrm>
        </p:spPr>
        <p:txBody>
          <a:bodyPr>
            <a:normAutofit/>
          </a:bodyPr>
          <a:lstStyle/>
          <a:p>
            <a:r>
              <a:rPr lang="en-US" sz="2800"/>
              <a:t>Dieter Rams</a:t>
            </a:r>
          </a:p>
        </p:txBody>
      </p:sp>
      <p:sp>
        <p:nvSpPr>
          <p:cNvPr id="14" name="!!accent">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043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121408"/>
            <a:ext cx="3328416"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FE9853A-E653-636F-145B-0883E7E13D4F}"/>
              </a:ext>
            </a:extLst>
          </p:cNvPr>
          <p:cNvSpPr>
            <a:spLocks noGrp="1"/>
          </p:cNvSpPr>
          <p:nvPr>
            <p:ph idx="1"/>
          </p:nvPr>
        </p:nvSpPr>
        <p:spPr>
          <a:xfrm>
            <a:off x="841247" y="2359152"/>
            <a:ext cx="3410712" cy="3425043"/>
          </a:xfrm>
        </p:spPr>
        <p:txBody>
          <a:bodyPr>
            <a:normAutofit/>
          </a:bodyPr>
          <a:lstStyle/>
          <a:p>
            <a:r>
              <a:rPr lang="en-US" sz="1700"/>
              <a:t>Famous designer, from Braun to Vitsoe</a:t>
            </a:r>
          </a:p>
          <a:p>
            <a:r>
              <a:rPr lang="en-US" sz="1700"/>
              <a:t>His stuff was so good that Jony Ive (Apple) lifted many of his designs during the iPhone era</a:t>
            </a:r>
          </a:p>
          <a:p>
            <a:r>
              <a:rPr lang="en-US" sz="1700"/>
              <a:t>10 principles of good design</a:t>
            </a:r>
          </a:p>
        </p:txBody>
      </p:sp>
      <p:pic>
        <p:nvPicPr>
          <p:cNvPr id="5" name="Picture 4" descr="A close-up of a music player&#10;&#10;AI-generated content may be incorrect.">
            <a:extLst>
              <a:ext uri="{FF2B5EF4-FFF2-40B4-BE49-F238E27FC236}">
                <a16:creationId xmlns:a16="http://schemas.microsoft.com/office/drawing/2014/main" id="{1200D44B-9CB5-2A63-660F-8BB7939FDEB7}"/>
              </a:ext>
            </a:extLst>
          </p:cNvPr>
          <p:cNvPicPr>
            <a:picLocks noChangeAspect="1"/>
          </p:cNvPicPr>
          <p:nvPr/>
        </p:nvPicPr>
        <p:blipFill>
          <a:blip r:embed="rId3"/>
          <a:srcRect b="248"/>
          <a:stretch>
            <a:fillRect/>
          </a:stretch>
        </p:blipFill>
        <p:spPr>
          <a:xfrm>
            <a:off x="5124450" y="634382"/>
            <a:ext cx="6657213" cy="5495162"/>
          </a:xfrm>
          <a:prstGeom prst="rect">
            <a:avLst/>
          </a:prstGeom>
        </p:spPr>
      </p:pic>
    </p:spTree>
    <p:extLst>
      <p:ext uri="{BB962C8B-B14F-4D97-AF65-F5344CB8AC3E}">
        <p14:creationId xmlns:p14="http://schemas.microsoft.com/office/powerpoint/2010/main" val="40316217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8C3D09-5466-AB88-B077-763749DC2413}"/>
              </a:ext>
            </a:extLst>
          </p:cNvPr>
          <p:cNvSpPr>
            <a:spLocks noGrp="1"/>
          </p:cNvSpPr>
          <p:nvPr>
            <p:ph type="title"/>
          </p:nvPr>
        </p:nvSpPr>
        <p:spPr>
          <a:xfrm>
            <a:off x="686834" y="1153572"/>
            <a:ext cx="3200400" cy="4461163"/>
          </a:xfrm>
        </p:spPr>
        <p:txBody>
          <a:bodyPr>
            <a:normAutofit/>
          </a:bodyPr>
          <a:lstStyle/>
          <a:p>
            <a:r>
              <a:rPr lang="en-US">
                <a:solidFill>
                  <a:srgbClr val="FFFFFF"/>
                </a:solidFill>
              </a:rPr>
              <a:t>10 Principles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FD02D7-71C6-5CB4-22DF-3D82AC351301}"/>
              </a:ext>
            </a:extLst>
          </p:cNvPr>
          <p:cNvSpPr>
            <a:spLocks noGrp="1"/>
          </p:cNvSpPr>
          <p:nvPr>
            <p:ph idx="1"/>
          </p:nvPr>
        </p:nvSpPr>
        <p:spPr>
          <a:xfrm>
            <a:off x="4447308" y="591344"/>
            <a:ext cx="6906491" cy="5585619"/>
          </a:xfrm>
        </p:spPr>
        <p:txBody>
          <a:bodyPr anchor="ctr">
            <a:normAutofit/>
          </a:bodyPr>
          <a:lstStyle/>
          <a:p>
            <a:pPr marL="514350" indent="-514350">
              <a:buAutoNum type="arabicPeriod"/>
            </a:pPr>
            <a:r>
              <a:rPr lang="en-US" sz="2600"/>
              <a:t>Good design is innovative</a:t>
            </a:r>
          </a:p>
          <a:p>
            <a:pPr marL="514350" indent="-514350">
              <a:buAutoNum type="arabicPeriod"/>
            </a:pPr>
            <a:r>
              <a:rPr lang="en-US" sz="2600"/>
              <a:t>Good design makes a product useful</a:t>
            </a:r>
          </a:p>
          <a:p>
            <a:pPr marL="514350" indent="-514350">
              <a:buAutoNum type="arabicPeriod"/>
            </a:pPr>
            <a:r>
              <a:rPr lang="en-US" sz="2600"/>
              <a:t>Good design is aesthetic</a:t>
            </a:r>
          </a:p>
          <a:p>
            <a:pPr marL="514350" indent="-514350">
              <a:buAutoNum type="arabicPeriod"/>
            </a:pPr>
            <a:r>
              <a:rPr lang="en-US" sz="2600"/>
              <a:t>Good design makes a product understandable</a:t>
            </a:r>
          </a:p>
          <a:p>
            <a:pPr marL="514350" indent="-514350">
              <a:buAutoNum type="arabicPeriod"/>
            </a:pPr>
            <a:r>
              <a:rPr lang="en-US" sz="2600"/>
              <a:t>Good design is unobtrusive</a:t>
            </a:r>
          </a:p>
          <a:p>
            <a:pPr marL="514350" indent="-514350">
              <a:buAutoNum type="arabicPeriod"/>
            </a:pPr>
            <a:r>
              <a:rPr lang="en-US" sz="2600"/>
              <a:t>Good design is honest</a:t>
            </a:r>
          </a:p>
          <a:p>
            <a:pPr marL="514350" indent="-514350">
              <a:buAutoNum type="arabicPeriod"/>
            </a:pPr>
            <a:r>
              <a:rPr lang="en-US" sz="2600"/>
              <a:t>Good design is long-lasting</a:t>
            </a:r>
          </a:p>
          <a:p>
            <a:pPr marL="514350" indent="-514350">
              <a:buAutoNum type="arabicPeriod"/>
            </a:pPr>
            <a:r>
              <a:rPr lang="en-US" sz="2600"/>
              <a:t>Good design is thorough down to the last detail</a:t>
            </a:r>
          </a:p>
          <a:p>
            <a:pPr marL="514350" indent="-514350">
              <a:buAutoNum type="arabicPeriod"/>
            </a:pPr>
            <a:r>
              <a:rPr lang="en-US" sz="2600"/>
              <a:t>Good design is environmentally-friendly</a:t>
            </a:r>
          </a:p>
          <a:p>
            <a:pPr marL="514350" indent="-514350">
              <a:buAutoNum type="arabicPeriod"/>
            </a:pPr>
            <a:r>
              <a:rPr lang="en-US" sz="2600"/>
              <a:t>Good design is as little design as possible</a:t>
            </a:r>
          </a:p>
          <a:p>
            <a:pPr marL="514350" indent="-514350">
              <a:buAutoNum type="arabicPeriod"/>
            </a:pPr>
            <a:endParaRPr lang="en-US" sz="2600"/>
          </a:p>
        </p:txBody>
      </p:sp>
    </p:spTree>
    <p:extLst>
      <p:ext uri="{BB962C8B-B14F-4D97-AF65-F5344CB8AC3E}">
        <p14:creationId xmlns:p14="http://schemas.microsoft.com/office/powerpoint/2010/main" val="19912110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0F9672C-43BC-8415-4CE8-CF8BAD33E1B2}"/>
              </a:ext>
            </a:extLst>
          </p:cNvPr>
          <p:cNvSpPr>
            <a:spLocks noGrp="1"/>
          </p:cNvSpPr>
          <p:nvPr>
            <p:ph type="title"/>
          </p:nvPr>
        </p:nvSpPr>
        <p:spPr>
          <a:xfrm>
            <a:off x="621792" y="1161288"/>
            <a:ext cx="3602736" cy="4526280"/>
          </a:xfrm>
        </p:spPr>
        <p:txBody>
          <a:bodyPr>
            <a:normAutofit/>
          </a:bodyPr>
          <a:lstStyle/>
          <a:p>
            <a:r>
              <a:rPr lang="en-US" sz="4000"/>
              <a:t>10 Principles, distilled</a:t>
            </a:r>
          </a:p>
        </p:txBody>
      </p:sp>
      <p:sp>
        <p:nvSpPr>
          <p:cNvPr id="15" name="Rectangle 1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D08869FD-6423-EA51-53AC-404AE7ACF039}"/>
              </a:ext>
            </a:extLst>
          </p:cNvPr>
          <p:cNvGraphicFramePr>
            <a:graphicFrameLocks noGrp="1"/>
          </p:cNvGraphicFramePr>
          <p:nvPr>
            <p:ph idx="1"/>
            <p:extLst>
              <p:ext uri="{D42A27DB-BD31-4B8C-83A1-F6EECF244321}">
                <p14:modId xmlns:p14="http://schemas.microsoft.com/office/powerpoint/2010/main" val="489772991"/>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88942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444CEC3-7C2E-3BB0-F49D-287BE82DADCB}"/>
              </a:ext>
            </a:extLst>
          </p:cNvPr>
          <p:cNvSpPr>
            <a:spLocks noGrp="1"/>
          </p:cNvSpPr>
          <p:nvPr>
            <p:ph type="title"/>
          </p:nvPr>
        </p:nvSpPr>
        <p:spPr>
          <a:xfrm>
            <a:off x="621792" y="1161288"/>
            <a:ext cx="3602736" cy="4526280"/>
          </a:xfrm>
        </p:spPr>
        <p:txBody>
          <a:bodyPr>
            <a:normAutofit/>
          </a:bodyPr>
          <a:lstStyle/>
          <a:p>
            <a:r>
              <a:rPr lang="en-US" sz="4000"/>
              <a:t>Good Business Design is, therefore…</a:t>
            </a:r>
          </a:p>
        </p:txBody>
      </p:sp>
      <p:sp>
        <p:nvSpPr>
          <p:cNvPr id="14" name="Rectangle 13">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3C5C7BA8-1FFE-656F-374B-7BB8362D97CE}"/>
              </a:ext>
            </a:extLst>
          </p:cNvPr>
          <p:cNvSpPr>
            <a:spLocks noGrp="1"/>
          </p:cNvSpPr>
          <p:nvPr>
            <p:ph idx="1"/>
          </p:nvPr>
        </p:nvSpPr>
        <p:spPr>
          <a:xfrm>
            <a:off x="5434149" y="932688"/>
            <a:ext cx="5916603" cy="4992624"/>
          </a:xfrm>
        </p:spPr>
        <p:txBody>
          <a:bodyPr anchor="ctr">
            <a:normAutofit/>
          </a:bodyPr>
          <a:lstStyle/>
          <a:p>
            <a:pPr marL="0" indent="0">
              <a:buNone/>
            </a:pPr>
            <a:r>
              <a:rPr lang="en-US" sz="2000"/>
              <a:t>Good entrepreneurship creates something useful, that does not manipulate or oversell, and that can endure to stand the test of time.</a:t>
            </a:r>
          </a:p>
        </p:txBody>
      </p:sp>
    </p:spTree>
    <p:extLst>
      <p:ext uri="{BB962C8B-B14F-4D97-AF65-F5344CB8AC3E}">
        <p14:creationId xmlns:p14="http://schemas.microsoft.com/office/powerpoint/2010/main" val="35626146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DD52FCA-4BF6-D0F7-2918-A13363E3B219}"/>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7239F8-C0DB-540C-AEA2-0304C9C0D2EF}"/>
              </a:ext>
            </a:extLst>
          </p:cNvPr>
          <p:cNvSpPr>
            <a:spLocks noGrp="1"/>
          </p:cNvSpPr>
          <p:nvPr>
            <p:ph type="title"/>
          </p:nvPr>
        </p:nvSpPr>
        <p:spPr>
          <a:xfrm>
            <a:off x="841248" y="548640"/>
            <a:ext cx="3600860" cy="5431536"/>
          </a:xfrm>
        </p:spPr>
        <p:txBody>
          <a:bodyPr>
            <a:normAutofit/>
          </a:bodyPr>
          <a:lstStyle/>
          <a:p>
            <a:r>
              <a:rPr lang="en-US" sz="5400"/>
              <a:t>Think about, and write down…</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D32F89-C22F-0F3B-402C-CA365DDFE219}"/>
              </a:ext>
            </a:extLst>
          </p:cNvPr>
          <p:cNvSpPr>
            <a:spLocks noGrp="1"/>
          </p:cNvSpPr>
          <p:nvPr>
            <p:ph idx="1"/>
          </p:nvPr>
        </p:nvSpPr>
        <p:spPr>
          <a:xfrm>
            <a:off x="5126418" y="552091"/>
            <a:ext cx="6224335" cy="5431536"/>
          </a:xfrm>
        </p:spPr>
        <p:txBody>
          <a:bodyPr anchor="ctr">
            <a:normAutofit/>
          </a:bodyPr>
          <a:lstStyle/>
          <a:p>
            <a:pPr marL="0" indent="0">
              <a:buNone/>
            </a:pPr>
            <a:r>
              <a:rPr lang="en-US" sz="2200"/>
              <a:t>Those four businesses again. Do they follow all of our design principles? Where do they fail?</a:t>
            </a:r>
          </a:p>
          <a:p>
            <a:pPr marL="0" indent="0">
              <a:buNone/>
            </a:pPr>
            <a:endParaRPr lang="en-US" sz="2200"/>
          </a:p>
          <a:p>
            <a:pPr lvl="1"/>
            <a:r>
              <a:rPr lang="en-US" sz="2200"/>
              <a:t>Purposeful Utility</a:t>
            </a:r>
          </a:p>
          <a:p>
            <a:pPr lvl="1"/>
            <a:r>
              <a:rPr lang="en-US" sz="2200"/>
              <a:t>Honest Restraint</a:t>
            </a:r>
          </a:p>
          <a:p>
            <a:pPr lvl="1"/>
            <a:r>
              <a:rPr lang="en-US" sz="2200"/>
              <a:t>Durable Care</a:t>
            </a:r>
          </a:p>
        </p:txBody>
      </p:sp>
    </p:spTree>
    <p:extLst>
      <p:ext uri="{BB962C8B-B14F-4D97-AF65-F5344CB8AC3E}">
        <p14:creationId xmlns:p14="http://schemas.microsoft.com/office/powerpoint/2010/main" val="15018794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DEA7D54-06FF-5E2D-1CA0-057DE1837929}"/>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8DEEEC-5A1D-58A1-46DE-C5D699722ECA}"/>
              </a:ext>
            </a:extLst>
          </p:cNvPr>
          <p:cNvSpPr>
            <a:spLocks noGrp="1"/>
          </p:cNvSpPr>
          <p:nvPr>
            <p:ph type="ctrTitle"/>
          </p:nvPr>
        </p:nvSpPr>
        <p:spPr>
          <a:xfrm>
            <a:off x="838200" y="451381"/>
            <a:ext cx="10512552" cy="4066540"/>
          </a:xfrm>
        </p:spPr>
        <p:txBody>
          <a:bodyPr anchor="b">
            <a:normAutofit/>
          </a:bodyPr>
          <a:lstStyle/>
          <a:p>
            <a:pPr algn="l"/>
            <a:r>
              <a:rPr lang="en-US" sz="6600"/>
              <a:t>Mental Models in Practice</a:t>
            </a:r>
          </a:p>
        </p:txBody>
      </p:sp>
      <p:sp>
        <p:nvSpPr>
          <p:cNvPr id="9"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sX0" fmla="*/ 0 w 5410200"/>
              <a:gd name="csY0" fmla="*/ 0 h 18288"/>
              <a:gd name="csX1" fmla="*/ 568071 w 5410200"/>
              <a:gd name="csY1" fmla="*/ 0 h 18288"/>
              <a:gd name="csX2" fmla="*/ 1298448 w 5410200"/>
              <a:gd name="csY2" fmla="*/ 0 h 18288"/>
              <a:gd name="csX3" fmla="*/ 1920621 w 5410200"/>
              <a:gd name="csY3" fmla="*/ 0 h 18288"/>
              <a:gd name="csX4" fmla="*/ 2488692 w 5410200"/>
              <a:gd name="csY4" fmla="*/ 0 h 18288"/>
              <a:gd name="csX5" fmla="*/ 3219069 w 5410200"/>
              <a:gd name="csY5" fmla="*/ 0 h 18288"/>
              <a:gd name="csX6" fmla="*/ 3895344 w 5410200"/>
              <a:gd name="csY6" fmla="*/ 0 h 18288"/>
              <a:gd name="csX7" fmla="*/ 4571619 w 5410200"/>
              <a:gd name="csY7" fmla="*/ 0 h 18288"/>
              <a:gd name="csX8" fmla="*/ 5410200 w 5410200"/>
              <a:gd name="csY8" fmla="*/ 0 h 18288"/>
              <a:gd name="csX9" fmla="*/ 5410200 w 5410200"/>
              <a:gd name="csY9" fmla="*/ 18288 h 18288"/>
              <a:gd name="csX10" fmla="*/ 4842129 w 5410200"/>
              <a:gd name="csY10" fmla="*/ 18288 h 18288"/>
              <a:gd name="csX11" fmla="*/ 4328160 w 5410200"/>
              <a:gd name="csY11" fmla="*/ 18288 h 18288"/>
              <a:gd name="csX12" fmla="*/ 3597783 w 5410200"/>
              <a:gd name="csY12" fmla="*/ 18288 h 18288"/>
              <a:gd name="csX13" fmla="*/ 3029712 w 5410200"/>
              <a:gd name="csY13" fmla="*/ 18288 h 18288"/>
              <a:gd name="csX14" fmla="*/ 2299335 w 5410200"/>
              <a:gd name="csY14" fmla="*/ 18288 h 18288"/>
              <a:gd name="csX15" fmla="*/ 1514856 w 5410200"/>
              <a:gd name="csY15" fmla="*/ 18288 h 18288"/>
              <a:gd name="csX16" fmla="*/ 892683 w 5410200"/>
              <a:gd name="csY16" fmla="*/ 18288 h 18288"/>
              <a:gd name="csX17" fmla="*/ 0 w 5410200"/>
              <a:gd name="csY17" fmla="*/ 18288 h 18288"/>
              <a:gd name="csX18" fmla="*/ 0 w 5410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271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8452DE-1383-ECA3-CA35-EAA5F203F736}"/>
              </a:ext>
            </a:extLst>
          </p:cNvPr>
          <p:cNvSpPr>
            <a:spLocks noGrp="1"/>
          </p:cNvSpPr>
          <p:nvPr>
            <p:ph type="title"/>
          </p:nvPr>
        </p:nvSpPr>
        <p:spPr>
          <a:xfrm>
            <a:off x="841248" y="548640"/>
            <a:ext cx="3600860" cy="5431536"/>
          </a:xfrm>
        </p:spPr>
        <p:txBody>
          <a:bodyPr>
            <a:normAutofit/>
          </a:bodyPr>
          <a:lstStyle/>
          <a:p>
            <a:r>
              <a:rPr lang="en-US" sz="5400"/>
              <a:t>Mental Models in Practice</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23E1150-9298-6969-BE73-4BDDAF0BA98D}"/>
              </a:ext>
            </a:extLst>
          </p:cNvPr>
          <p:cNvSpPr>
            <a:spLocks noGrp="1"/>
          </p:cNvSpPr>
          <p:nvPr>
            <p:ph idx="1"/>
          </p:nvPr>
        </p:nvSpPr>
        <p:spPr>
          <a:xfrm>
            <a:off x="5126418" y="552091"/>
            <a:ext cx="6224335" cy="5431536"/>
          </a:xfrm>
        </p:spPr>
        <p:txBody>
          <a:bodyPr anchor="ctr">
            <a:normAutofit/>
          </a:bodyPr>
          <a:lstStyle/>
          <a:p>
            <a:r>
              <a:rPr lang="en-US" sz="2200"/>
              <a:t>Theory matters only if it survives practice.</a:t>
            </a:r>
          </a:p>
          <a:p>
            <a:r>
              <a:rPr lang="en-US" sz="2200"/>
              <a:t>In entrepreneurship, reality judges from three directions.</a:t>
            </a:r>
          </a:p>
        </p:txBody>
      </p:sp>
    </p:spTree>
    <p:extLst>
      <p:ext uri="{BB962C8B-B14F-4D97-AF65-F5344CB8AC3E}">
        <p14:creationId xmlns:p14="http://schemas.microsoft.com/office/powerpoint/2010/main" val="7740700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8BF777-DA0C-3272-E08E-885897E484F4}"/>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kern="1200">
                <a:solidFill>
                  <a:schemeClr val="tx1"/>
                </a:solidFill>
                <a:latin typeface="+mj-lt"/>
                <a:ea typeface="+mj-ea"/>
                <a:cs typeface="+mj-cs"/>
              </a:rPr>
              <a:t>The Three Judges</a:t>
            </a:r>
          </a:p>
        </p:txBody>
      </p:sp>
      <p:sp>
        <p:nvSpPr>
          <p:cNvPr id="1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diagram of customer satisfaction&#10;&#10;AI-generated content may be incorrect.">
            <a:extLst>
              <a:ext uri="{FF2B5EF4-FFF2-40B4-BE49-F238E27FC236}">
                <a16:creationId xmlns:a16="http://schemas.microsoft.com/office/drawing/2014/main" id="{799C40E7-9371-95E5-BA14-CAB107C28695}"/>
              </a:ext>
            </a:extLst>
          </p:cNvPr>
          <p:cNvPicPr>
            <a:picLocks noChangeAspect="1"/>
          </p:cNvPicPr>
          <p:nvPr/>
        </p:nvPicPr>
        <p:blipFill>
          <a:blip r:embed="rId3"/>
          <a:stretch>
            <a:fillRect/>
          </a:stretch>
        </p:blipFill>
        <p:spPr>
          <a:xfrm>
            <a:off x="4654296" y="691766"/>
            <a:ext cx="7214616" cy="5447035"/>
          </a:xfrm>
          <a:prstGeom prst="rect">
            <a:avLst/>
          </a:prstGeom>
        </p:spPr>
      </p:pic>
    </p:spTree>
    <p:extLst>
      <p:ext uri="{BB962C8B-B14F-4D97-AF65-F5344CB8AC3E}">
        <p14:creationId xmlns:p14="http://schemas.microsoft.com/office/powerpoint/2010/main" val="1933326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596C18-E474-45FF-62B6-7C659E71CA70}"/>
              </a:ext>
            </a:extLst>
          </p:cNvPr>
          <p:cNvSpPr>
            <a:spLocks noGrp="1"/>
          </p:cNvSpPr>
          <p:nvPr>
            <p:ph type="title"/>
          </p:nvPr>
        </p:nvSpPr>
        <p:spPr>
          <a:xfrm>
            <a:off x="640080" y="325369"/>
            <a:ext cx="4368602" cy="1956841"/>
          </a:xfrm>
        </p:spPr>
        <p:txBody>
          <a:bodyPr anchor="b">
            <a:normAutofit/>
          </a:bodyPr>
          <a:lstStyle/>
          <a:p>
            <a:r>
              <a:rPr lang="en-US" sz="4200"/>
              <a:t>Entrepreneurship, Broadly Speaking</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B7A0996-437D-D9C5-3877-224C6A4FC176}"/>
              </a:ext>
            </a:extLst>
          </p:cNvPr>
          <p:cNvSpPr>
            <a:spLocks noGrp="1"/>
          </p:cNvSpPr>
          <p:nvPr>
            <p:ph idx="1"/>
          </p:nvPr>
        </p:nvSpPr>
        <p:spPr>
          <a:xfrm>
            <a:off x="640080" y="2872899"/>
            <a:ext cx="4243589" cy="3320668"/>
          </a:xfrm>
        </p:spPr>
        <p:txBody>
          <a:bodyPr>
            <a:normAutofit/>
          </a:bodyPr>
          <a:lstStyle/>
          <a:p>
            <a:pPr marL="0" indent="0">
              <a:buNone/>
            </a:pPr>
            <a:r>
              <a:rPr lang="en-US" sz="2000"/>
              <a:t>“The entrepreneur shifts economic resources out of lower productivity and into higher productivity and yield.”</a:t>
            </a:r>
          </a:p>
          <a:p>
            <a:pPr marL="0" indent="0">
              <a:buNone/>
            </a:pPr>
            <a:r>
              <a:rPr lang="en-US" sz="2000"/>
              <a:t>— Jean‑Baptiste Say (often cited via Peter Drucker)</a:t>
            </a:r>
          </a:p>
          <a:p>
            <a:pPr marL="0" indent="0">
              <a:buNone/>
            </a:pPr>
            <a:endParaRPr lang="en-US" sz="2000"/>
          </a:p>
          <a:p>
            <a:pPr marL="0" indent="0">
              <a:buNone/>
            </a:pPr>
            <a:r>
              <a:rPr lang="en-US" sz="2000"/>
              <a:t>Entrepreneurship = purposeful change that creates new economic/social potential.</a:t>
            </a:r>
          </a:p>
        </p:txBody>
      </p:sp>
      <p:pic>
        <p:nvPicPr>
          <p:cNvPr id="5" name="Picture 4" descr="A book cover with text on it&#10;&#10;AI-generated content may be incorrect.">
            <a:extLst>
              <a:ext uri="{FF2B5EF4-FFF2-40B4-BE49-F238E27FC236}">
                <a16:creationId xmlns:a16="http://schemas.microsoft.com/office/drawing/2014/main" id="{7FB17290-EB1D-3B63-3C97-E5C2B8B9A0F9}"/>
              </a:ext>
            </a:extLst>
          </p:cNvPr>
          <p:cNvPicPr>
            <a:picLocks noChangeAspect="1"/>
          </p:cNvPicPr>
          <p:nvPr/>
        </p:nvPicPr>
        <p:blipFill>
          <a:blip r:embed="rId3"/>
          <a:srcRect t="8748" b="25700"/>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757811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41620C-A2FB-D146-A65B-5E590D4DF5B0}"/>
              </a:ext>
            </a:extLst>
          </p:cNvPr>
          <p:cNvSpPr>
            <a:spLocks noGrp="1"/>
          </p:cNvSpPr>
          <p:nvPr>
            <p:ph type="title"/>
          </p:nvPr>
        </p:nvSpPr>
        <p:spPr>
          <a:xfrm>
            <a:off x="621792" y="1161288"/>
            <a:ext cx="3602736" cy="4526280"/>
          </a:xfrm>
        </p:spPr>
        <p:txBody>
          <a:bodyPr>
            <a:normAutofit/>
          </a:bodyPr>
          <a:lstStyle/>
          <a:p>
            <a:r>
              <a:rPr lang="en-US" sz="4000"/>
              <a:t>Purposeful Utility - Customers</a:t>
            </a:r>
          </a:p>
        </p:txBody>
      </p:sp>
      <p:sp>
        <p:nvSpPr>
          <p:cNvPr id="15" name="Rectangle 1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4D52B2A0-0AE0-2EF2-31BC-3A5999811719}"/>
              </a:ext>
            </a:extLst>
          </p:cNvPr>
          <p:cNvGraphicFramePr>
            <a:graphicFrameLocks noGrp="1"/>
          </p:cNvGraphicFramePr>
          <p:nvPr>
            <p:ph idx="1"/>
            <p:extLst>
              <p:ext uri="{D42A27DB-BD31-4B8C-83A1-F6EECF244321}">
                <p14:modId xmlns:p14="http://schemas.microsoft.com/office/powerpoint/2010/main" val="883938706"/>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369361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155D6F8-574C-B684-EEA2-D3FDB42C547A}"/>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446275-6E60-CA14-6665-50E2E7FB4387}"/>
              </a:ext>
            </a:extLst>
          </p:cNvPr>
          <p:cNvSpPr>
            <a:spLocks noGrp="1"/>
          </p:cNvSpPr>
          <p:nvPr>
            <p:ph type="title"/>
          </p:nvPr>
        </p:nvSpPr>
        <p:spPr>
          <a:xfrm>
            <a:off x="635000" y="640823"/>
            <a:ext cx="3418659" cy="5583148"/>
          </a:xfrm>
        </p:spPr>
        <p:txBody>
          <a:bodyPr anchor="ctr">
            <a:normAutofit/>
          </a:bodyPr>
          <a:lstStyle/>
          <a:p>
            <a:r>
              <a:rPr lang="en-US" sz="5400"/>
              <a:t>Durable Care - Employees</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sX0" fmla="*/ 0 w 5410200"/>
              <a:gd name="csY0" fmla="*/ 0 h 18288"/>
              <a:gd name="csX1" fmla="*/ 568071 w 5410200"/>
              <a:gd name="csY1" fmla="*/ 0 h 18288"/>
              <a:gd name="csX2" fmla="*/ 1298448 w 5410200"/>
              <a:gd name="csY2" fmla="*/ 0 h 18288"/>
              <a:gd name="csX3" fmla="*/ 1920621 w 5410200"/>
              <a:gd name="csY3" fmla="*/ 0 h 18288"/>
              <a:gd name="csX4" fmla="*/ 2488692 w 5410200"/>
              <a:gd name="csY4" fmla="*/ 0 h 18288"/>
              <a:gd name="csX5" fmla="*/ 3219069 w 5410200"/>
              <a:gd name="csY5" fmla="*/ 0 h 18288"/>
              <a:gd name="csX6" fmla="*/ 3895344 w 5410200"/>
              <a:gd name="csY6" fmla="*/ 0 h 18288"/>
              <a:gd name="csX7" fmla="*/ 4571619 w 5410200"/>
              <a:gd name="csY7" fmla="*/ 0 h 18288"/>
              <a:gd name="csX8" fmla="*/ 5410200 w 5410200"/>
              <a:gd name="csY8" fmla="*/ 0 h 18288"/>
              <a:gd name="csX9" fmla="*/ 5410200 w 5410200"/>
              <a:gd name="csY9" fmla="*/ 18288 h 18288"/>
              <a:gd name="csX10" fmla="*/ 4842129 w 5410200"/>
              <a:gd name="csY10" fmla="*/ 18288 h 18288"/>
              <a:gd name="csX11" fmla="*/ 4328160 w 5410200"/>
              <a:gd name="csY11" fmla="*/ 18288 h 18288"/>
              <a:gd name="csX12" fmla="*/ 3597783 w 5410200"/>
              <a:gd name="csY12" fmla="*/ 18288 h 18288"/>
              <a:gd name="csX13" fmla="*/ 3029712 w 5410200"/>
              <a:gd name="csY13" fmla="*/ 18288 h 18288"/>
              <a:gd name="csX14" fmla="*/ 2299335 w 5410200"/>
              <a:gd name="csY14" fmla="*/ 18288 h 18288"/>
              <a:gd name="csX15" fmla="*/ 1514856 w 5410200"/>
              <a:gd name="csY15" fmla="*/ 18288 h 18288"/>
              <a:gd name="csX16" fmla="*/ 892683 w 5410200"/>
              <a:gd name="csY16" fmla="*/ 18288 h 18288"/>
              <a:gd name="csX17" fmla="*/ 0 w 5410200"/>
              <a:gd name="csY17" fmla="*/ 18288 h 18288"/>
              <a:gd name="csX18" fmla="*/ 0 w 5410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4C04DF32-0532-640B-7BBD-26A3FDB1F9B9}"/>
              </a:ext>
            </a:extLst>
          </p:cNvPr>
          <p:cNvGraphicFramePr>
            <a:graphicFrameLocks noGrp="1"/>
          </p:cNvGraphicFramePr>
          <p:nvPr>
            <p:ph idx="1"/>
            <p:extLst>
              <p:ext uri="{D42A27DB-BD31-4B8C-83A1-F6EECF244321}">
                <p14:modId xmlns:p14="http://schemas.microsoft.com/office/powerpoint/2010/main" val="1341493984"/>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859395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4ABC49CE-15C4-0070-BF49-0EF24C300BCE}"/>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39C83B4-CCB6-412E-B7FF-BA0CF31B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1BA989C-D286-48D4-B3F1-84F3CBF095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5B064735-54F8-53AE-54C9-64BEF84EE691}"/>
              </a:ext>
            </a:extLst>
          </p:cNvPr>
          <p:cNvSpPr>
            <a:spLocks noGrp="1"/>
          </p:cNvSpPr>
          <p:nvPr>
            <p:ph type="title"/>
          </p:nvPr>
        </p:nvSpPr>
        <p:spPr>
          <a:xfrm>
            <a:off x="804672" y="1541007"/>
            <a:ext cx="3401568" cy="3775985"/>
          </a:xfrm>
        </p:spPr>
        <p:txBody>
          <a:bodyPr>
            <a:normAutofit/>
          </a:bodyPr>
          <a:lstStyle/>
          <a:p>
            <a:r>
              <a:rPr lang="en-US" sz="4000">
                <a:solidFill>
                  <a:schemeClr val="tx2"/>
                </a:solidFill>
              </a:rPr>
              <a:t>Honest Restraint - Community</a:t>
            </a:r>
          </a:p>
        </p:txBody>
      </p:sp>
      <p:grpSp>
        <p:nvGrpSpPr>
          <p:cNvPr id="13" name="Group 12">
            <a:extLst>
              <a:ext uri="{FF2B5EF4-FFF2-40B4-BE49-F238E27FC236}">
                <a16:creationId xmlns:a16="http://schemas.microsoft.com/office/drawing/2014/main" id="{98925B56-689F-4DFB-8FD0-9BB9D8DE848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179493" cy="2385844"/>
            <a:chOff x="-305" y="-1"/>
            <a:chExt cx="3832880" cy="2876136"/>
          </a:xfrm>
        </p:grpSpPr>
        <p:sp>
          <p:nvSpPr>
            <p:cNvPr id="14" name="Freeform: Shape 13">
              <a:extLst>
                <a:ext uri="{FF2B5EF4-FFF2-40B4-BE49-F238E27FC236}">
                  <a16:creationId xmlns:a16="http://schemas.microsoft.com/office/drawing/2014/main" id="{B9233DCD-C902-4E2F-ABB5-F2498FBB5E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725B7C80-EAF5-443A-8461-946150B5C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68CD3602-8169-45DE-B122-457CF0F102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873D416A-6D94-4560-9975-67C1FD20E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A7EE5FDC-1EEC-4871-BD9E-EF321D5F89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453321" y="4487852"/>
            <a:ext cx="2747353" cy="2375262"/>
            <a:chOff x="-305" y="-4155"/>
            <a:chExt cx="2514948" cy="2174333"/>
          </a:xfrm>
        </p:grpSpPr>
        <p:sp>
          <p:nvSpPr>
            <p:cNvPr id="20" name="Freeform: Shape 19">
              <a:extLst>
                <a:ext uri="{FF2B5EF4-FFF2-40B4-BE49-F238E27FC236}">
                  <a16:creationId xmlns:a16="http://schemas.microsoft.com/office/drawing/2014/main" id="{6DE1D26D-7254-43D9-9405-A77E66782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758F69F4-6E29-4950-A92E-ADD768EC8B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BA0AEE0D-D2B5-4616-8383-D61A58F063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3" name="Freeform: Shape 22">
              <a:extLst>
                <a:ext uri="{FF2B5EF4-FFF2-40B4-BE49-F238E27FC236}">
                  <a16:creationId xmlns:a16="http://schemas.microsoft.com/office/drawing/2014/main" id="{2EA69949-F890-4A2C-84CB-7F0EAF6BD2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5" name="Content Placeholder 2">
            <a:extLst>
              <a:ext uri="{FF2B5EF4-FFF2-40B4-BE49-F238E27FC236}">
                <a16:creationId xmlns:a16="http://schemas.microsoft.com/office/drawing/2014/main" id="{9AF049F4-55B3-F2A1-BFED-0EF1DB3A6A11}"/>
              </a:ext>
            </a:extLst>
          </p:cNvPr>
          <p:cNvGraphicFramePr>
            <a:graphicFrameLocks noGrp="1"/>
          </p:cNvGraphicFramePr>
          <p:nvPr>
            <p:ph idx="1"/>
            <p:extLst>
              <p:ext uri="{D42A27DB-BD31-4B8C-83A1-F6EECF244321}">
                <p14:modId xmlns:p14="http://schemas.microsoft.com/office/powerpoint/2010/main" val="3321493676"/>
              </p:ext>
            </p:extLst>
          </p:nvPr>
        </p:nvGraphicFramePr>
        <p:xfrm>
          <a:off x="5641614" y="955653"/>
          <a:ext cx="5747085" cy="4947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886745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789473-EB08-7297-7433-C84C4E2FED90}"/>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AFE15F-38C9-6F70-3BFD-3C30F6C0D4B6}"/>
              </a:ext>
            </a:extLst>
          </p:cNvPr>
          <p:cNvSpPr>
            <a:spLocks noGrp="1"/>
          </p:cNvSpPr>
          <p:nvPr>
            <p:ph type="title"/>
          </p:nvPr>
        </p:nvSpPr>
        <p:spPr>
          <a:xfrm>
            <a:off x="635000" y="640823"/>
            <a:ext cx="3418659" cy="5583148"/>
          </a:xfrm>
        </p:spPr>
        <p:txBody>
          <a:bodyPr anchor="ctr">
            <a:normAutofit/>
          </a:bodyPr>
          <a:lstStyle/>
          <a:p>
            <a:r>
              <a:rPr lang="en-US" sz="5000"/>
              <a:t>Again with the four businesses, I know…</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sX0" fmla="*/ 0 w 5410200"/>
              <a:gd name="csY0" fmla="*/ 0 h 18288"/>
              <a:gd name="csX1" fmla="*/ 568071 w 5410200"/>
              <a:gd name="csY1" fmla="*/ 0 h 18288"/>
              <a:gd name="csX2" fmla="*/ 1298448 w 5410200"/>
              <a:gd name="csY2" fmla="*/ 0 h 18288"/>
              <a:gd name="csX3" fmla="*/ 1920621 w 5410200"/>
              <a:gd name="csY3" fmla="*/ 0 h 18288"/>
              <a:gd name="csX4" fmla="*/ 2488692 w 5410200"/>
              <a:gd name="csY4" fmla="*/ 0 h 18288"/>
              <a:gd name="csX5" fmla="*/ 3219069 w 5410200"/>
              <a:gd name="csY5" fmla="*/ 0 h 18288"/>
              <a:gd name="csX6" fmla="*/ 3895344 w 5410200"/>
              <a:gd name="csY6" fmla="*/ 0 h 18288"/>
              <a:gd name="csX7" fmla="*/ 4571619 w 5410200"/>
              <a:gd name="csY7" fmla="*/ 0 h 18288"/>
              <a:gd name="csX8" fmla="*/ 5410200 w 5410200"/>
              <a:gd name="csY8" fmla="*/ 0 h 18288"/>
              <a:gd name="csX9" fmla="*/ 5410200 w 5410200"/>
              <a:gd name="csY9" fmla="*/ 18288 h 18288"/>
              <a:gd name="csX10" fmla="*/ 4842129 w 5410200"/>
              <a:gd name="csY10" fmla="*/ 18288 h 18288"/>
              <a:gd name="csX11" fmla="*/ 4328160 w 5410200"/>
              <a:gd name="csY11" fmla="*/ 18288 h 18288"/>
              <a:gd name="csX12" fmla="*/ 3597783 w 5410200"/>
              <a:gd name="csY12" fmla="*/ 18288 h 18288"/>
              <a:gd name="csX13" fmla="*/ 3029712 w 5410200"/>
              <a:gd name="csY13" fmla="*/ 18288 h 18288"/>
              <a:gd name="csX14" fmla="*/ 2299335 w 5410200"/>
              <a:gd name="csY14" fmla="*/ 18288 h 18288"/>
              <a:gd name="csX15" fmla="*/ 1514856 w 5410200"/>
              <a:gd name="csY15" fmla="*/ 18288 h 18288"/>
              <a:gd name="csX16" fmla="*/ 892683 w 5410200"/>
              <a:gd name="csY16" fmla="*/ 18288 h 18288"/>
              <a:gd name="csX17" fmla="*/ 0 w 5410200"/>
              <a:gd name="csY17" fmla="*/ 18288 h 18288"/>
              <a:gd name="csX18" fmla="*/ 0 w 5410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F4A6329D-6768-52C7-BCBF-05B1CE60DDF8}"/>
              </a:ext>
            </a:extLst>
          </p:cNvPr>
          <p:cNvGraphicFramePr>
            <a:graphicFrameLocks noGrp="1"/>
          </p:cNvGraphicFramePr>
          <p:nvPr>
            <p:ph idx="1"/>
            <p:extLst>
              <p:ext uri="{D42A27DB-BD31-4B8C-83A1-F6EECF244321}">
                <p14:modId xmlns:p14="http://schemas.microsoft.com/office/powerpoint/2010/main" val="2866876118"/>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743949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ED88F45-1125-F246-5598-164C6232C730}"/>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Zigzag indicator line">
            <a:extLst>
              <a:ext uri="{FF2B5EF4-FFF2-40B4-BE49-F238E27FC236}">
                <a16:creationId xmlns:a16="http://schemas.microsoft.com/office/drawing/2014/main" id="{29F2F46A-6D7D-1253-8655-3A729CD5114B}"/>
              </a:ext>
            </a:extLst>
          </p:cNvPr>
          <p:cNvPicPr>
            <a:picLocks noChangeAspect="1"/>
          </p:cNvPicPr>
          <p:nvPr/>
        </p:nvPicPr>
        <p:blipFill>
          <a:blip r:embed="rId3"/>
          <a:srcRect l="8245" r="13091" b="-1"/>
          <a:stretch>
            <a:fillRect/>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10" name="Freeform: Shape 9">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83AE4C4-9334-3175-A3B4-D881DFFDFD48}"/>
              </a:ext>
            </a:extLst>
          </p:cNvPr>
          <p:cNvSpPr>
            <a:spLocks noGrp="1"/>
          </p:cNvSpPr>
          <p:nvPr>
            <p:ph type="ctrTitle"/>
          </p:nvPr>
        </p:nvSpPr>
        <p:spPr>
          <a:xfrm>
            <a:off x="477981" y="1122363"/>
            <a:ext cx="4023360" cy="3204134"/>
          </a:xfrm>
        </p:spPr>
        <p:txBody>
          <a:bodyPr anchor="b">
            <a:normAutofit/>
          </a:bodyPr>
          <a:lstStyle/>
          <a:p>
            <a:pPr algn="l"/>
            <a:r>
              <a:rPr lang="en-US" sz="4800"/>
              <a:t>Bad Examples</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264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E9C55A-419B-C414-9E31-72B0BA12F6A5}"/>
              </a:ext>
            </a:extLst>
          </p:cNvPr>
          <p:cNvSpPr>
            <a:spLocks noGrp="1"/>
          </p:cNvSpPr>
          <p:nvPr>
            <p:ph type="title"/>
          </p:nvPr>
        </p:nvSpPr>
        <p:spPr>
          <a:xfrm>
            <a:off x="640080" y="325369"/>
            <a:ext cx="4368602" cy="1956841"/>
          </a:xfrm>
        </p:spPr>
        <p:txBody>
          <a:bodyPr anchor="b">
            <a:normAutofit/>
          </a:bodyPr>
          <a:lstStyle/>
          <a:p>
            <a:r>
              <a:rPr lang="en-US" sz="5400"/>
              <a:t>Theranos</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99B6809-6B3A-A00C-80D6-2B3C065E5093}"/>
              </a:ext>
            </a:extLst>
          </p:cNvPr>
          <p:cNvSpPr>
            <a:spLocks noGrp="1"/>
          </p:cNvSpPr>
          <p:nvPr>
            <p:ph idx="1"/>
          </p:nvPr>
        </p:nvSpPr>
        <p:spPr>
          <a:xfrm>
            <a:off x="640080" y="2872899"/>
            <a:ext cx="4243589" cy="3320668"/>
          </a:xfrm>
        </p:spPr>
        <p:txBody>
          <a:bodyPr>
            <a:normAutofit/>
          </a:bodyPr>
          <a:lstStyle/>
          <a:p>
            <a:pPr marL="0" indent="0">
              <a:buNone/>
            </a:pPr>
            <a:r>
              <a:rPr lang="en-US" sz="2200"/>
              <a:t>Failure mode: Narrative substitution.</a:t>
            </a:r>
          </a:p>
          <a:p>
            <a:r>
              <a:rPr lang="en-US" sz="2200"/>
              <a:t>Customers: promised function that didn’t exist.</a:t>
            </a:r>
          </a:p>
          <a:p>
            <a:r>
              <a:rPr lang="en-US" sz="2200"/>
              <a:t>Employees: secrecy/silos suppressed the work.</a:t>
            </a:r>
          </a:p>
          <a:p>
            <a:r>
              <a:rPr lang="en-US" sz="2200"/>
              <a:t>Community: medical risk externalized; trust damaged.</a:t>
            </a:r>
          </a:p>
        </p:txBody>
      </p:sp>
      <p:pic>
        <p:nvPicPr>
          <p:cNvPr id="5" name="Picture 4" descr="A sign outside of a building&#10;&#10;AI-generated content may be incorrect.">
            <a:extLst>
              <a:ext uri="{FF2B5EF4-FFF2-40B4-BE49-F238E27FC236}">
                <a16:creationId xmlns:a16="http://schemas.microsoft.com/office/drawing/2014/main" id="{159FABE1-E1E3-FBED-F4B2-E0DE73A025EE}"/>
              </a:ext>
            </a:extLst>
          </p:cNvPr>
          <p:cNvPicPr>
            <a:picLocks noChangeAspect="1"/>
          </p:cNvPicPr>
          <p:nvPr/>
        </p:nvPicPr>
        <p:blipFill>
          <a:blip r:embed="rId3"/>
          <a:srcRect l="11970" r="29603"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874541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78C7E-CBE4-31FB-8E74-1716BADB72DA}"/>
              </a:ext>
            </a:extLst>
          </p:cNvPr>
          <p:cNvSpPr>
            <a:spLocks noGrp="1"/>
          </p:cNvSpPr>
          <p:nvPr>
            <p:ph type="title"/>
          </p:nvPr>
        </p:nvSpPr>
        <p:spPr/>
        <p:txBody>
          <a:bodyPr/>
          <a:lstStyle/>
          <a:p>
            <a:r>
              <a:rPr lang="en-US" dirty="0" err="1"/>
              <a:t>Juicero</a:t>
            </a:r>
            <a:endParaRPr lang="en-US" dirty="0"/>
          </a:p>
        </p:txBody>
      </p:sp>
      <p:sp>
        <p:nvSpPr>
          <p:cNvPr id="3" name="Content Placeholder 2">
            <a:extLst>
              <a:ext uri="{FF2B5EF4-FFF2-40B4-BE49-F238E27FC236}">
                <a16:creationId xmlns:a16="http://schemas.microsoft.com/office/drawing/2014/main" id="{621B5239-C21A-4258-4011-5A62009DBD5E}"/>
              </a:ext>
            </a:extLst>
          </p:cNvPr>
          <p:cNvSpPr>
            <a:spLocks noGrp="1"/>
          </p:cNvSpPr>
          <p:nvPr>
            <p:ph idx="1"/>
          </p:nvPr>
        </p:nvSpPr>
        <p:spPr>
          <a:xfrm>
            <a:off x="838200" y="1825625"/>
            <a:ext cx="5546569" cy="4351338"/>
          </a:xfrm>
        </p:spPr>
        <p:txBody>
          <a:bodyPr>
            <a:normAutofit/>
          </a:bodyPr>
          <a:lstStyle/>
          <a:p>
            <a:pPr marL="0" indent="0">
              <a:buNone/>
            </a:pPr>
            <a:r>
              <a:rPr dirty="0"/>
              <a:t>Failure mode: Overdesign without use.</a:t>
            </a:r>
            <a:endParaRPr lang="en-US" dirty="0"/>
          </a:p>
          <a:p>
            <a:r>
              <a:rPr dirty="0"/>
              <a:t>Customers: no meaningful improvement over manual alternatives.</a:t>
            </a:r>
          </a:p>
          <a:p>
            <a:r>
              <a:rPr dirty="0"/>
              <a:t>Employees: optimized for spectacle, not outcomes.</a:t>
            </a:r>
          </a:p>
          <a:p>
            <a:r>
              <a:rPr dirty="0"/>
              <a:t>Community: capital/material waste dressed as innovation.</a:t>
            </a:r>
          </a:p>
        </p:txBody>
      </p:sp>
      <p:pic>
        <p:nvPicPr>
          <p:cNvPr id="5" name="Picture 4">
            <a:extLst>
              <a:ext uri="{FF2B5EF4-FFF2-40B4-BE49-F238E27FC236}">
                <a16:creationId xmlns:a16="http://schemas.microsoft.com/office/drawing/2014/main" id="{82B8AF9B-A8D3-92C2-0DB9-BA43C1C66621}"/>
              </a:ext>
            </a:extLst>
          </p:cNvPr>
          <p:cNvPicPr>
            <a:picLocks noChangeAspect="1"/>
          </p:cNvPicPr>
          <p:nvPr/>
        </p:nvPicPr>
        <p:blipFill>
          <a:blip r:embed="rId3"/>
          <a:stretch>
            <a:fillRect/>
          </a:stretch>
        </p:blipFill>
        <p:spPr>
          <a:xfrm>
            <a:off x="6423707" y="2183723"/>
            <a:ext cx="5768293" cy="3242716"/>
          </a:xfrm>
          <a:prstGeom prst="rect">
            <a:avLst/>
          </a:prstGeom>
        </p:spPr>
      </p:pic>
    </p:spTree>
    <p:extLst>
      <p:ext uri="{BB962C8B-B14F-4D97-AF65-F5344CB8AC3E}">
        <p14:creationId xmlns:p14="http://schemas.microsoft.com/office/powerpoint/2010/main" val="7697161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8EDE2A1-6BFC-1114-0201-26F07BFDF8B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7CB57E-3A4E-D039-468E-79B541F51E53}"/>
              </a:ext>
            </a:extLst>
          </p:cNvPr>
          <p:cNvSpPr>
            <a:spLocks noGrp="1"/>
          </p:cNvSpPr>
          <p:nvPr>
            <p:ph type="title"/>
          </p:nvPr>
        </p:nvSpPr>
        <p:spPr>
          <a:xfrm>
            <a:off x="630936" y="639520"/>
            <a:ext cx="3429000" cy="1719072"/>
          </a:xfrm>
        </p:spPr>
        <p:txBody>
          <a:bodyPr anchor="b">
            <a:normAutofit/>
          </a:bodyPr>
          <a:lstStyle/>
          <a:p>
            <a:r>
              <a:rPr lang="en-US" sz="5400"/>
              <a:t>FTX</a:t>
            </a:r>
          </a:p>
        </p:txBody>
      </p:sp>
      <p:sp>
        <p:nvSpPr>
          <p:cNvPr id="1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44C8918-D117-A84C-D380-0D9C3A4A4B17}"/>
              </a:ext>
            </a:extLst>
          </p:cNvPr>
          <p:cNvSpPr>
            <a:spLocks noGrp="1"/>
          </p:cNvSpPr>
          <p:nvPr>
            <p:ph idx="1"/>
          </p:nvPr>
        </p:nvSpPr>
        <p:spPr>
          <a:xfrm>
            <a:off x="630936" y="2807208"/>
            <a:ext cx="3429000" cy="3410712"/>
          </a:xfrm>
        </p:spPr>
        <p:txBody>
          <a:bodyPr anchor="t">
            <a:normAutofit/>
          </a:bodyPr>
          <a:lstStyle/>
          <a:p>
            <a:pPr marL="0" indent="0">
              <a:buNone/>
            </a:pPr>
            <a:r>
              <a:rPr lang="en-US" sz="2000"/>
              <a:t>Failure mode: Scale without constraint.</a:t>
            </a:r>
          </a:p>
          <a:p>
            <a:r>
              <a:rPr lang="en-US" sz="2000"/>
              <a:t>Customers: funds not safeguarded; risk hidden behind trust.</a:t>
            </a:r>
          </a:p>
          <a:p>
            <a:r>
              <a:rPr lang="en-US" sz="2000"/>
              <a:t>Employees: no controls; personality-driven operations.</a:t>
            </a:r>
          </a:p>
          <a:p>
            <a:r>
              <a:rPr lang="en-US" sz="2000"/>
              <a:t>Community: systemic damage; losses socialized.</a:t>
            </a:r>
          </a:p>
        </p:txBody>
      </p:sp>
      <p:pic>
        <p:nvPicPr>
          <p:cNvPr id="5" name="Picture 4" descr="A blue and black logo&#10;&#10;AI-generated content may be incorrect.">
            <a:extLst>
              <a:ext uri="{FF2B5EF4-FFF2-40B4-BE49-F238E27FC236}">
                <a16:creationId xmlns:a16="http://schemas.microsoft.com/office/drawing/2014/main" id="{19B151C5-9355-9391-570E-694B45466DFA}"/>
              </a:ext>
            </a:extLst>
          </p:cNvPr>
          <p:cNvPicPr>
            <a:picLocks noChangeAspect="1"/>
          </p:cNvPicPr>
          <p:nvPr/>
        </p:nvPicPr>
        <p:blipFill>
          <a:blip r:embed="rId3"/>
          <a:stretch>
            <a:fillRect/>
          </a:stretch>
        </p:blipFill>
        <p:spPr>
          <a:xfrm>
            <a:off x="4654296" y="1599515"/>
            <a:ext cx="6903720" cy="3658970"/>
          </a:xfrm>
          <a:prstGeom prst="rect">
            <a:avLst/>
          </a:prstGeom>
        </p:spPr>
      </p:pic>
    </p:spTree>
    <p:extLst>
      <p:ext uri="{BB962C8B-B14F-4D97-AF65-F5344CB8AC3E}">
        <p14:creationId xmlns:p14="http://schemas.microsoft.com/office/powerpoint/2010/main" val="16318317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45BF3B-C623-78F1-9A75-FE6D4CBEC7DD}"/>
              </a:ext>
            </a:extLst>
          </p:cNvPr>
          <p:cNvSpPr>
            <a:spLocks noGrp="1"/>
          </p:cNvSpPr>
          <p:nvPr>
            <p:ph type="title"/>
          </p:nvPr>
        </p:nvSpPr>
        <p:spPr>
          <a:xfrm>
            <a:off x="841248" y="548640"/>
            <a:ext cx="3600860" cy="5431536"/>
          </a:xfrm>
        </p:spPr>
        <p:txBody>
          <a:bodyPr>
            <a:normAutofit/>
          </a:bodyPr>
          <a:lstStyle/>
          <a:p>
            <a:r>
              <a:rPr lang="en-US" sz="5400"/>
              <a:t>A Pattern, Not Three Accidents</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D01A21C-B7F6-E0F6-8F03-8073076F6200}"/>
              </a:ext>
            </a:extLst>
          </p:cNvPr>
          <p:cNvSpPr>
            <a:spLocks noGrp="1"/>
          </p:cNvSpPr>
          <p:nvPr>
            <p:ph idx="1"/>
          </p:nvPr>
        </p:nvSpPr>
        <p:spPr>
          <a:xfrm>
            <a:off x="5126418" y="552091"/>
            <a:ext cx="6224335" cy="5431536"/>
          </a:xfrm>
        </p:spPr>
        <p:txBody>
          <a:bodyPr anchor="ctr">
            <a:normAutofit/>
          </a:bodyPr>
          <a:lstStyle/>
          <a:p>
            <a:r>
              <a:rPr lang="en-US" sz="2200"/>
              <a:t>Theranos: replaced function with story</a:t>
            </a:r>
          </a:p>
          <a:p>
            <a:r>
              <a:rPr lang="en-US" sz="2200"/>
              <a:t>Juicero: replaced usefulness with spectacle</a:t>
            </a:r>
          </a:p>
          <a:p>
            <a:r>
              <a:rPr lang="en-US" sz="2200"/>
              <a:t>FTX: replaced restraint with scale</a:t>
            </a:r>
          </a:p>
          <a:p>
            <a:pPr marL="0" indent="0">
              <a:buNone/>
            </a:pPr>
            <a:endParaRPr lang="en-US" sz="2200"/>
          </a:p>
          <a:p>
            <a:pPr marL="0" indent="0">
              <a:buNone/>
            </a:pPr>
            <a:r>
              <a:rPr lang="en-US" sz="2200"/>
              <a:t>Bad entrepreneurship doesn’t fail randomly. It fails predictably—when reality is ignored.</a:t>
            </a:r>
          </a:p>
        </p:txBody>
      </p:sp>
    </p:spTree>
    <p:extLst>
      <p:ext uri="{BB962C8B-B14F-4D97-AF65-F5344CB8AC3E}">
        <p14:creationId xmlns:p14="http://schemas.microsoft.com/office/powerpoint/2010/main" val="42370075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9C6EF0-E044-B5B1-D120-FA66601AB8FC}"/>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5FDD89-F2C7-5854-BEBF-E11895B015D0}"/>
              </a:ext>
            </a:extLst>
          </p:cNvPr>
          <p:cNvSpPr>
            <a:spLocks noGrp="1"/>
          </p:cNvSpPr>
          <p:nvPr>
            <p:ph type="ctrTitle"/>
          </p:nvPr>
        </p:nvSpPr>
        <p:spPr>
          <a:xfrm>
            <a:off x="838200" y="451381"/>
            <a:ext cx="10512552" cy="4066540"/>
          </a:xfrm>
        </p:spPr>
        <p:txBody>
          <a:bodyPr anchor="b">
            <a:normAutofit/>
          </a:bodyPr>
          <a:lstStyle/>
          <a:p>
            <a:pPr algn="l"/>
            <a:r>
              <a:rPr lang="en-US" sz="6600"/>
              <a:t>Good Examples</a:t>
            </a:r>
          </a:p>
        </p:txBody>
      </p:sp>
      <p:sp>
        <p:nvSpPr>
          <p:cNvPr id="9"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sX0" fmla="*/ 0 w 5410200"/>
              <a:gd name="csY0" fmla="*/ 0 h 18288"/>
              <a:gd name="csX1" fmla="*/ 568071 w 5410200"/>
              <a:gd name="csY1" fmla="*/ 0 h 18288"/>
              <a:gd name="csX2" fmla="*/ 1298448 w 5410200"/>
              <a:gd name="csY2" fmla="*/ 0 h 18288"/>
              <a:gd name="csX3" fmla="*/ 1920621 w 5410200"/>
              <a:gd name="csY3" fmla="*/ 0 h 18288"/>
              <a:gd name="csX4" fmla="*/ 2488692 w 5410200"/>
              <a:gd name="csY4" fmla="*/ 0 h 18288"/>
              <a:gd name="csX5" fmla="*/ 3219069 w 5410200"/>
              <a:gd name="csY5" fmla="*/ 0 h 18288"/>
              <a:gd name="csX6" fmla="*/ 3895344 w 5410200"/>
              <a:gd name="csY6" fmla="*/ 0 h 18288"/>
              <a:gd name="csX7" fmla="*/ 4571619 w 5410200"/>
              <a:gd name="csY7" fmla="*/ 0 h 18288"/>
              <a:gd name="csX8" fmla="*/ 5410200 w 5410200"/>
              <a:gd name="csY8" fmla="*/ 0 h 18288"/>
              <a:gd name="csX9" fmla="*/ 5410200 w 5410200"/>
              <a:gd name="csY9" fmla="*/ 18288 h 18288"/>
              <a:gd name="csX10" fmla="*/ 4842129 w 5410200"/>
              <a:gd name="csY10" fmla="*/ 18288 h 18288"/>
              <a:gd name="csX11" fmla="*/ 4328160 w 5410200"/>
              <a:gd name="csY11" fmla="*/ 18288 h 18288"/>
              <a:gd name="csX12" fmla="*/ 3597783 w 5410200"/>
              <a:gd name="csY12" fmla="*/ 18288 h 18288"/>
              <a:gd name="csX13" fmla="*/ 3029712 w 5410200"/>
              <a:gd name="csY13" fmla="*/ 18288 h 18288"/>
              <a:gd name="csX14" fmla="*/ 2299335 w 5410200"/>
              <a:gd name="csY14" fmla="*/ 18288 h 18288"/>
              <a:gd name="csX15" fmla="*/ 1514856 w 5410200"/>
              <a:gd name="csY15" fmla="*/ 18288 h 18288"/>
              <a:gd name="csX16" fmla="*/ 892683 w 5410200"/>
              <a:gd name="csY16" fmla="*/ 18288 h 18288"/>
              <a:gd name="csX17" fmla="*/ 0 w 5410200"/>
              <a:gd name="csY17" fmla="*/ 18288 h 18288"/>
              <a:gd name="csX18" fmla="*/ 0 w 5410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1474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0AA974-311B-480C-9C1B-80E6DBC81D8C}"/>
              </a:ext>
            </a:extLst>
          </p:cNvPr>
          <p:cNvSpPr>
            <a:spLocks noGrp="1"/>
          </p:cNvSpPr>
          <p:nvPr>
            <p:ph type="title"/>
          </p:nvPr>
        </p:nvSpPr>
        <p:spPr>
          <a:xfrm>
            <a:off x="640080" y="325369"/>
            <a:ext cx="4368602" cy="1956841"/>
          </a:xfrm>
        </p:spPr>
        <p:txBody>
          <a:bodyPr anchor="b">
            <a:normAutofit/>
          </a:bodyPr>
          <a:lstStyle/>
          <a:p>
            <a:r>
              <a:rPr lang="en-US" sz="4200"/>
              <a:t>Entrepreneurship, Broken Down</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9418C59-1584-6044-5C32-56F3EA4DAED9}"/>
              </a:ext>
            </a:extLst>
          </p:cNvPr>
          <p:cNvSpPr>
            <a:spLocks noGrp="1"/>
          </p:cNvSpPr>
          <p:nvPr>
            <p:ph idx="1"/>
          </p:nvPr>
        </p:nvSpPr>
        <p:spPr>
          <a:xfrm>
            <a:off x="640080" y="2872899"/>
            <a:ext cx="4243589" cy="3320668"/>
          </a:xfrm>
        </p:spPr>
        <p:txBody>
          <a:bodyPr>
            <a:normAutofit/>
          </a:bodyPr>
          <a:lstStyle/>
          <a:p>
            <a:r>
              <a:rPr lang="en-US" sz="2200"/>
              <a:t>Lifestyle Businesses</a:t>
            </a:r>
          </a:p>
          <a:p>
            <a:r>
              <a:rPr lang="en-US" sz="2200"/>
              <a:t>Social Entrepreneurship</a:t>
            </a:r>
          </a:p>
          <a:p>
            <a:r>
              <a:rPr lang="en-US" sz="2200"/>
              <a:t>Intrapreneurship</a:t>
            </a:r>
          </a:p>
          <a:p>
            <a:r>
              <a:rPr lang="en-US" sz="2200"/>
              <a:t>Scalable / Venture</a:t>
            </a:r>
          </a:p>
        </p:txBody>
      </p:sp>
      <p:pic>
        <p:nvPicPr>
          <p:cNvPr id="5" name="Picture 4" descr="A person and person standing together in a store&#10;&#10;AI-generated content may be incorrect.">
            <a:extLst>
              <a:ext uri="{FF2B5EF4-FFF2-40B4-BE49-F238E27FC236}">
                <a16:creationId xmlns:a16="http://schemas.microsoft.com/office/drawing/2014/main" id="{B59A36F5-7CBE-2BD5-F84D-CE1259825FA3}"/>
              </a:ext>
            </a:extLst>
          </p:cNvPr>
          <p:cNvPicPr>
            <a:picLocks noChangeAspect="1"/>
          </p:cNvPicPr>
          <p:nvPr/>
        </p:nvPicPr>
        <p:blipFill>
          <a:blip r:embed="rId3"/>
          <a:srcRect r="1" b="3395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5935500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42F4C6-0569-440D-BAB8-670F71C674B8}"/>
              </a:ext>
            </a:extLst>
          </p:cNvPr>
          <p:cNvSpPr>
            <a:spLocks noGrp="1"/>
          </p:cNvSpPr>
          <p:nvPr>
            <p:ph type="title"/>
          </p:nvPr>
        </p:nvSpPr>
        <p:spPr>
          <a:xfrm>
            <a:off x="630936" y="640823"/>
            <a:ext cx="3419856" cy="5583148"/>
          </a:xfrm>
        </p:spPr>
        <p:txBody>
          <a:bodyPr anchor="ctr">
            <a:normAutofit/>
          </a:bodyPr>
          <a:lstStyle/>
          <a:p>
            <a:r>
              <a:rPr lang="en-US" sz="5400"/>
              <a:t>Basecamp</a:t>
            </a:r>
          </a:p>
        </p:txBody>
      </p:sp>
      <p:sp>
        <p:nvSpPr>
          <p:cNvPr id="12"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sX0" fmla="*/ 0 w 18288"/>
              <a:gd name="csY0" fmla="*/ 0 h 5590381"/>
              <a:gd name="csX1" fmla="*/ 18288 w 18288"/>
              <a:gd name="csY1" fmla="*/ 0 h 5590381"/>
              <a:gd name="csX2" fmla="*/ 18288 w 18288"/>
              <a:gd name="csY2" fmla="*/ 754701 h 5590381"/>
              <a:gd name="csX3" fmla="*/ 18288 w 18288"/>
              <a:gd name="csY3" fmla="*/ 1565307 h 5590381"/>
              <a:gd name="csX4" fmla="*/ 18288 w 18288"/>
              <a:gd name="csY4" fmla="*/ 2152297 h 5590381"/>
              <a:gd name="csX5" fmla="*/ 18288 w 18288"/>
              <a:gd name="csY5" fmla="*/ 2906998 h 5590381"/>
              <a:gd name="csX6" fmla="*/ 18288 w 18288"/>
              <a:gd name="csY6" fmla="*/ 3549892 h 5590381"/>
              <a:gd name="csX7" fmla="*/ 18288 w 18288"/>
              <a:gd name="csY7" fmla="*/ 4080978 h 5590381"/>
              <a:gd name="csX8" fmla="*/ 18288 w 18288"/>
              <a:gd name="csY8" fmla="*/ 4835680 h 5590381"/>
              <a:gd name="csX9" fmla="*/ 18288 w 18288"/>
              <a:gd name="csY9" fmla="*/ 5590381 h 5590381"/>
              <a:gd name="csX10" fmla="*/ 0 w 18288"/>
              <a:gd name="csY10" fmla="*/ 5590381 h 5590381"/>
              <a:gd name="csX11" fmla="*/ 0 w 18288"/>
              <a:gd name="csY11" fmla="*/ 4835680 h 5590381"/>
              <a:gd name="csX12" fmla="*/ 0 w 18288"/>
              <a:gd name="csY12" fmla="*/ 4304593 h 5590381"/>
              <a:gd name="csX13" fmla="*/ 0 w 18288"/>
              <a:gd name="csY13" fmla="*/ 3773507 h 5590381"/>
              <a:gd name="csX14" fmla="*/ 0 w 18288"/>
              <a:gd name="csY14" fmla="*/ 3186517 h 5590381"/>
              <a:gd name="csX15" fmla="*/ 0 w 18288"/>
              <a:gd name="csY15" fmla="*/ 2487720 h 5590381"/>
              <a:gd name="csX16" fmla="*/ 0 w 18288"/>
              <a:gd name="csY16" fmla="*/ 1956633 h 5590381"/>
              <a:gd name="csX17" fmla="*/ 0 w 18288"/>
              <a:gd name="csY17" fmla="*/ 1425547 h 5590381"/>
              <a:gd name="csX18" fmla="*/ 0 w 18288"/>
              <a:gd name="csY18" fmla="*/ 614942 h 5590381"/>
              <a:gd name="csX19" fmla="*/ 0 w 18288"/>
              <a:gd name="csY19" fmla="*/ 0 h 55903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logo for a company&#10;&#10;AI-generated content may be incorrect.">
            <a:extLst>
              <a:ext uri="{FF2B5EF4-FFF2-40B4-BE49-F238E27FC236}">
                <a16:creationId xmlns:a16="http://schemas.microsoft.com/office/drawing/2014/main" id="{30689D22-01B2-1B20-3434-97AE7CD898EC}"/>
              </a:ext>
            </a:extLst>
          </p:cNvPr>
          <p:cNvPicPr>
            <a:picLocks noChangeAspect="1"/>
          </p:cNvPicPr>
          <p:nvPr/>
        </p:nvPicPr>
        <p:blipFill>
          <a:blip r:embed="rId3"/>
          <a:stretch>
            <a:fillRect/>
          </a:stretch>
        </p:blipFill>
        <p:spPr>
          <a:xfrm>
            <a:off x="4654296" y="648652"/>
            <a:ext cx="6894576" cy="3878199"/>
          </a:xfrm>
          <a:prstGeom prst="rect">
            <a:avLst/>
          </a:prstGeom>
        </p:spPr>
      </p:pic>
      <p:sp>
        <p:nvSpPr>
          <p:cNvPr id="3" name="Content Placeholder 2">
            <a:extLst>
              <a:ext uri="{FF2B5EF4-FFF2-40B4-BE49-F238E27FC236}">
                <a16:creationId xmlns:a16="http://schemas.microsoft.com/office/drawing/2014/main" id="{DCD1FEA2-EAF3-624A-29C3-6EA7D73320A6}"/>
              </a:ext>
            </a:extLst>
          </p:cNvPr>
          <p:cNvSpPr>
            <a:spLocks noGrp="1"/>
          </p:cNvSpPr>
          <p:nvPr>
            <p:ph idx="1"/>
          </p:nvPr>
        </p:nvSpPr>
        <p:spPr>
          <a:xfrm>
            <a:off x="4654296" y="4798577"/>
            <a:ext cx="6894576" cy="1428487"/>
          </a:xfrm>
        </p:spPr>
        <p:txBody>
          <a:bodyPr anchor="t">
            <a:normAutofit/>
          </a:bodyPr>
          <a:lstStyle/>
          <a:p>
            <a:pPr marL="0" indent="0">
              <a:buNone/>
            </a:pPr>
            <a:r>
              <a:rPr lang="en-US" sz="1700"/>
              <a:t>Success mode: Deliberate constraint.</a:t>
            </a:r>
          </a:p>
          <a:p>
            <a:r>
              <a:rPr lang="en-US" sz="1700"/>
              <a:t>Customers: narrow, recurrent problem; legible value.</a:t>
            </a:r>
          </a:p>
          <a:p>
            <a:r>
              <a:rPr lang="en-US" sz="1700"/>
              <a:t>Employees: sustainable pace; writing-first clarity.</a:t>
            </a:r>
          </a:p>
          <a:p>
            <a:r>
              <a:rPr lang="en-US" sz="1700"/>
              <a:t>Community: candid tradeoffs; avoids hype cycles.</a:t>
            </a:r>
          </a:p>
        </p:txBody>
      </p:sp>
    </p:spTree>
    <p:extLst>
      <p:ext uri="{BB962C8B-B14F-4D97-AF65-F5344CB8AC3E}">
        <p14:creationId xmlns:p14="http://schemas.microsoft.com/office/powerpoint/2010/main" val="7986350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FE83184-C000-F993-9764-7BC970EA3BCB}"/>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082622D-AAF3-4897-8629-FC918530D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C3B5042-040F-6AB2-3697-E0C50D52A5C6}"/>
              </a:ext>
            </a:extLst>
          </p:cNvPr>
          <p:cNvSpPr>
            <a:spLocks noGrp="1"/>
          </p:cNvSpPr>
          <p:nvPr>
            <p:ph type="title"/>
          </p:nvPr>
        </p:nvSpPr>
        <p:spPr>
          <a:xfrm>
            <a:off x="1046746" y="641850"/>
            <a:ext cx="3611880" cy="1535865"/>
          </a:xfrm>
        </p:spPr>
        <p:txBody>
          <a:bodyPr>
            <a:normAutofit/>
          </a:bodyPr>
          <a:lstStyle/>
          <a:p>
            <a:r>
              <a:rPr lang="en-US" sz="3200"/>
              <a:t>Iron Galaxy</a:t>
            </a:r>
          </a:p>
        </p:txBody>
      </p:sp>
      <p:sp>
        <p:nvSpPr>
          <p:cNvPr id="16" name="Rectangle 15">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8" name="Rectangle 17">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05E18C2-7DF0-5D55-B0BE-EBAD3F4CEA90}"/>
              </a:ext>
            </a:extLst>
          </p:cNvPr>
          <p:cNvSpPr>
            <a:spLocks noGrp="1"/>
          </p:cNvSpPr>
          <p:nvPr>
            <p:ph idx="1"/>
          </p:nvPr>
        </p:nvSpPr>
        <p:spPr>
          <a:xfrm>
            <a:off x="5300640" y="641850"/>
            <a:ext cx="6053160" cy="1535865"/>
          </a:xfrm>
        </p:spPr>
        <p:txBody>
          <a:bodyPr anchor="ctr">
            <a:normAutofit/>
          </a:bodyPr>
          <a:lstStyle/>
          <a:p>
            <a:pPr marL="0" indent="0">
              <a:buNone/>
            </a:pPr>
            <a:r>
              <a:rPr lang="en-US" sz="1800"/>
              <a:t>Success mode: Craft before scale.</a:t>
            </a:r>
          </a:p>
          <a:p>
            <a:r>
              <a:rPr lang="en-US" sz="1800"/>
              <a:t>Customers: reliability—ports, maintenance, delivery.</a:t>
            </a:r>
          </a:p>
          <a:p>
            <a:r>
              <a:rPr lang="en-US" sz="1800"/>
              <a:t>Employees: mentorship + continuity (careers, not churn).</a:t>
            </a:r>
          </a:p>
          <a:p>
            <a:r>
              <a:rPr lang="en-US" sz="1800"/>
              <a:t>Community: stabilizing local force in a volatile industry.</a:t>
            </a:r>
          </a:p>
        </p:txBody>
      </p:sp>
      <p:pic>
        <p:nvPicPr>
          <p:cNvPr id="7" name="Picture 6" descr="A close-up of a logo&#10;&#10;AI-generated content may be incorrect.">
            <a:extLst>
              <a:ext uri="{FF2B5EF4-FFF2-40B4-BE49-F238E27FC236}">
                <a16:creationId xmlns:a16="http://schemas.microsoft.com/office/drawing/2014/main" id="{69591EF5-127A-7C69-EBF2-C3940AB8A21C}"/>
              </a:ext>
            </a:extLst>
          </p:cNvPr>
          <p:cNvPicPr>
            <a:picLocks noChangeAspect="1"/>
          </p:cNvPicPr>
          <p:nvPr/>
        </p:nvPicPr>
        <p:blipFill>
          <a:blip r:embed="rId3"/>
          <a:srcRect r="8008" b="2"/>
          <a:stretch>
            <a:fillRect/>
          </a:stretch>
        </p:blipFill>
        <p:spPr>
          <a:xfrm>
            <a:off x="554416" y="2731167"/>
            <a:ext cx="11167447" cy="3484983"/>
          </a:xfrm>
          <a:prstGeom prst="rect">
            <a:avLst/>
          </a:prstGeom>
        </p:spPr>
      </p:pic>
    </p:spTree>
    <p:extLst>
      <p:ext uri="{BB962C8B-B14F-4D97-AF65-F5344CB8AC3E}">
        <p14:creationId xmlns:p14="http://schemas.microsoft.com/office/powerpoint/2010/main" val="21860613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B891C5F-97C5-8B90-9B6E-70E9815D9C1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082622D-AAF3-4897-8629-FC918530D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74F8AF-0E6D-DB55-7A4A-3885C0BC0507}"/>
              </a:ext>
            </a:extLst>
          </p:cNvPr>
          <p:cNvSpPr>
            <a:spLocks noGrp="1"/>
          </p:cNvSpPr>
          <p:nvPr>
            <p:ph type="title"/>
          </p:nvPr>
        </p:nvSpPr>
        <p:spPr>
          <a:xfrm>
            <a:off x="1046746" y="641850"/>
            <a:ext cx="3611880" cy="1535865"/>
          </a:xfrm>
        </p:spPr>
        <p:txBody>
          <a:bodyPr>
            <a:normAutofit/>
          </a:bodyPr>
          <a:lstStyle/>
          <a:p>
            <a:r>
              <a:rPr lang="en-US" sz="3200"/>
              <a:t>Leaf &amp; Grain</a:t>
            </a:r>
          </a:p>
        </p:txBody>
      </p:sp>
      <p:sp>
        <p:nvSpPr>
          <p:cNvPr id="14" name="Rectangle 13">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6" name="Rectangle 15">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3BDC199-6468-26C9-344C-1F3551C4FDAD}"/>
              </a:ext>
            </a:extLst>
          </p:cNvPr>
          <p:cNvSpPr>
            <a:spLocks noGrp="1"/>
          </p:cNvSpPr>
          <p:nvPr>
            <p:ph idx="1"/>
          </p:nvPr>
        </p:nvSpPr>
        <p:spPr>
          <a:xfrm>
            <a:off x="5300640" y="641850"/>
            <a:ext cx="6053160" cy="1535865"/>
          </a:xfrm>
        </p:spPr>
        <p:txBody>
          <a:bodyPr anchor="ctr">
            <a:normAutofit/>
          </a:bodyPr>
          <a:lstStyle/>
          <a:p>
            <a:pPr marL="0" indent="0">
              <a:buNone/>
            </a:pPr>
            <a:r>
              <a:rPr lang="en-US" sz="1800"/>
              <a:t>Success mode: Place-specific fit.</a:t>
            </a:r>
          </a:p>
          <a:p>
            <a:r>
              <a:rPr lang="en-US" sz="1800"/>
              <a:t>Customers: consistent, accessible healthy food.</a:t>
            </a:r>
          </a:p>
          <a:p>
            <a:r>
              <a:rPr lang="en-US" sz="1800"/>
              <a:t>Employees: predictable systems in a punishing industry.</a:t>
            </a:r>
          </a:p>
          <a:p>
            <a:r>
              <a:rPr lang="en-US" sz="1800"/>
              <a:t>Community: careful scaling; strengthens neighborhoods.</a:t>
            </a:r>
          </a:p>
        </p:txBody>
      </p:sp>
      <p:pic>
        <p:nvPicPr>
          <p:cNvPr id="5" name="Picture 4" descr="A group of men wearing aprons posing for a photo&#10;&#10;AI-generated content may be incorrect.">
            <a:extLst>
              <a:ext uri="{FF2B5EF4-FFF2-40B4-BE49-F238E27FC236}">
                <a16:creationId xmlns:a16="http://schemas.microsoft.com/office/drawing/2014/main" id="{8F1EFC88-C937-A644-BDB8-963FD5D8D333}"/>
              </a:ext>
            </a:extLst>
          </p:cNvPr>
          <p:cNvPicPr>
            <a:picLocks noChangeAspect="1"/>
          </p:cNvPicPr>
          <p:nvPr/>
        </p:nvPicPr>
        <p:blipFill>
          <a:blip r:embed="rId3"/>
          <a:srcRect t="14378" r="1" b="51235"/>
          <a:stretch>
            <a:fillRect/>
          </a:stretch>
        </p:blipFill>
        <p:spPr>
          <a:xfrm>
            <a:off x="554416" y="2731167"/>
            <a:ext cx="11167447" cy="3484983"/>
          </a:xfrm>
          <a:prstGeom prst="rect">
            <a:avLst/>
          </a:prstGeom>
        </p:spPr>
      </p:pic>
    </p:spTree>
    <p:extLst>
      <p:ext uri="{BB962C8B-B14F-4D97-AF65-F5344CB8AC3E}">
        <p14:creationId xmlns:p14="http://schemas.microsoft.com/office/powerpoint/2010/main" val="28365679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C7492A-D449-CF68-92A6-F18949A06A87}"/>
              </a:ext>
            </a:extLst>
          </p:cNvPr>
          <p:cNvSpPr>
            <a:spLocks noGrp="1"/>
          </p:cNvSpPr>
          <p:nvPr>
            <p:ph type="title"/>
          </p:nvPr>
        </p:nvSpPr>
        <p:spPr>
          <a:xfrm>
            <a:off x="841248" y="548640"/>
            <a:ext cx="3600860" cy="5431536"/>
          </a:xfrm>
        </p:spPr>
        <p:txBody>
          <a:bodyPr>
            <a:normAutofit/>
          </a:bodyPr>
          <a:lstStyle/>
          <a:p>
            <a:r>
              <a:rPr lang="en-US" sz="5400"/>
              <a:t>What “Good” Looks Like in Practice</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9284B46-8199-BBEF-618B-7C8ECBEE1051}"/>
              </a:ext>
            </a:extLst>
          </p:cNvPr>
          <p:cNvSpPr>
            <a:spLocks noGrp="1"/>
          </p:cNvSpPr>
          <p:nvPr>
            <p:ph idx="1"/>
          </p:nvPr>
        </p:nvSpPr>
        <p:spPr>
          <a:xfrm>
            <a:off x="5126418" y="552091"/>
            <a:ext cx="6224335" cy="5431536"/>
          </a:xfrm>
        </p:spPr>
        <p:txBody>
          <a:bodyPr anchor="ctr">
            <a:normAutofit/>
          </a:bodyPr>
          <a:lstStyle/>
          <a:p>
            <a:r>
              <a:rPr lang="en-US" sz="2200"/>
              <a:t>Basecamp: limits growth to protect usefulness</a:t>
            </a:r>
          </a:p>
          <a:p>
            <a:r>
              <a:rPr lang="en-US" sz="2200"/>
              <a:t>Iron Galaxy: values durability over spectacle</a:t>
            </a:r>
          </a:p>
          <a:p>
            <a:r>
              <a:rPr lang="en-US" sz="2200"/>
              <a:t>Leaf &amp; Grain: fits its place instead of overpowering it</a:t>
            </a:r>
          </a:p>
          <a:p>
            <a:pPr marL="0" indent="0">
              <a:buNone/>
            </a:pPr>
            <a:endParaRPr lang="en-US" sz="2200"/>
          </a:p>
          <a:p>
            <a:pPr marL="0" indent="0">
              <a:buNone/>
            </a:pPr>
            <a:r>
              <a:rPr lang="en-US" sz="2200"/>
              <a:t>Good entrepreneurship doesn’t chase scale. It earns endurance.</a:t>
            </a:r>
          </a:p>
        </p:txBody>
      </p:sp>
    </p:spTree>
    <p:extLst>
      <p:ext uri="{BB962C8B-B14F-4D97-AF65-F5344CB8AC3E}">
        <p14:creationId xmlns:p14="http://schemas.microsoft.com/office/powerpoint/2010/main" val="35690786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098C950-5179-9B57-7660-FD306747DE6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D5C1B0-2D23-34F9-2EDF-49E9D6C13C32}"/>
              </a:ext>
            </a:extLst>
          </p:cNvPr>
          <p:cNvSpPr>
            <a:spLocks noGrp="1"/>
          </p:cNvSpPr>
          <p:nvPr>
            <p:ph type="title"/>
          </p:nvPr>
        </p:nvSpPr>
        <p:spPr>
          <a:xfrm>
            <a:off x="630936" y="639520"/>
            <a:ext cx="3429000" cy="1719072"/>
          </a:xfrm>
        </p:spPr>
        <p:txBody>
          <a:bodyPr anchor="b">
            <a:normAutofit/>
          </a:bodyPr>
          <a:lstStyle/>
          <a:p>
            <a:r>
              <a:rPr lang="en-US" sz="5400"/>
              <a:t>At W&amp;L</a:t>
            </a:r>
          </a:p>
        </p:txBody>
      </p:sp>
      <p:sp>
        <p:nvSpPr>
          <p:cNvPr id="1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B584C2D-BCA7-3997-953A-C87F0EDE0FA0}"/>
              </a:ext>
            </a:extLst>
          </p:cNvPr>
          <p:cNvSpPr>
            <a:spLocks noGrp="1"/>
          </p:cNvSpPr>
          <p:nvPr>
            <p:ph idx="1"/>
          </p:nvPr>
        </p:nvSpPr>
        <p:spPr>
          <a:xfrm>
            <a:off x="630936" y="2807208"/>
            <a:ext cx="3429000" cy="3410712"/>
          </a:xfrm>
        </p:spPr>
        <p:txBody>
          <a:bodyPr anchor="t">
            <a:normAutofit/>
          </a:bodyPr>
          <a:lstStyle/>
          <a:p>
            <a:r>
              <a:rPr lang="en-US" sz="2200"/>
              <a:t>Building means putting yourself into the work.</a:t>
            </a:r>
          </a:p>
          <a:p>
            <a:r>
              <a:rPr lang="en-US" sz="2200"/>
              <a:t>Honor and integrity can be designed into the business.</a:t>
            </a:r>
          </a:p>
          <a:p>
            <a:r>
              <a:rPr lang="en-US" sz="2200"/>
              <a:t>Teaching people to build this way scales impact.</a:t>
            </a:r>
          </a:p>
        </p:txBody>
      </p:sp>
      <p:pic>
        <p:nvPicPr>
          <p:cNvPr id="5" name="Picture 4" descr="A building with a white column&#10;&#10;AI-generated content may be incorrect.">
            <a:extLst>
              <a:ext uri="{FF2B5EF4-FFF2-40B4-BE49-F238E27FC236}">
                <a16:creationId xmlns:a16="http://schemas.microsoft.com/office/drawing/2014/main" id="{1D936532-0036-F7B3-769D-ED22B15F98EA}"/>
              </a:ext>
            </a:extLst>
          </p:cNvPr>
          <p:cNvPicPr>
            <a:picLocks noChangeAspect="1"/>
          </p:cNvPicPr>
          <p:nvPr/>
        </p:nvPicPr>
        <p:blipFill>
          <a:blip r:embed="rId3"/>
          <a:stretch>
            <a:fillRect/>
          </a:stretch>
        </p:blipFill>
        <p:spPr>
          <a:xfrm>
            <a:off x="4654296" y="1487329"/>
            <a:ext cx="6903720" cy="3883342"/>
          </a:xfrm>
          <a:prstGeom prst="rect">
            <a:avLst/>
          </a:prstGeom>
        </p:spPr>
      </p:pic>
    </p:spTree>
    <p:extLst>
      <p:ext uri="{BB962C8B-B14F-4D97-AF65-F5344CB8AC3E}">
        <p14:creationId xmlns:p14="http://schemas.microsoft.com/office/powerpoint/2010/main" val="10907568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BE1146-50A2-0B70-64D0-545BDF764174}"/>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49E1FD-AC1E-CBE6-28DB-A3F3E3658370}"/>
              </a:ext>
            </a:extLst>
          </p:cNvPr>
          <p:cNvSpPr>
            <a:spLocks noGrp="1"/>
          </p:cNvSpPr>
          <p:nvPr>
            <p:ph type="title"/>
          </p:nvPr>
        </p:nvSpPr>
        <p:spPr>
          <a:xfrm>
            <a:off x="640080" y="325369"/>
            <a:ext cx="4368602" cy="1956841"/>
          </a:xfrm>
        </p:spPr>
        <p:txBody>
          <a:bodyPr anchor="b">
            <a:normAutofit/>
          </a:bodyPr>
          <a:lstStyle/>
          <a:p>
            <a:r>
              <a:rPr lang="en-US" sz="5400"/>
              <a:t>At W&amp;L</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D9C10FA-7777-0AF7-1203-B47BF8E20822}"/>
              </a:ext>
            </a:extLst>
          </p:cNvPr>
          <p:cNvSpPr>
            <a:spLocks noGrp="1"/>
          </p:cNvSpPr>
          <p:nvPr>
            <p:ph idx="1"/>
          </p:nvPr>
        </p:nvSpPr>
        <p:spPr>
          <a:xfrm>
            <a:off x="640080" y="2872899"/>
            <a:ext cx="4243589" cy="3320668"/>
          </a:xfrm>
        </p:spPr>
        <p:txBody>
          <a:bodyPr>
            <a:normAutofit/>
          </a:bodyPr>
          <a:lstStyle/>
          <a:p>
            <a:r>
              <a:rPr lang="en-US" sz="2200"/>
              <a:t>Learning to build</a:t>
            </a:r>
          </a:p>
          <a:p>
            <a:r>
              <a:rPr lang="en-US" sz="2200"/>
              <a:t>Learning to build well</a:t>
            </a:r>
          </a:p>
          <a:p>
            <a:r>
              <a:rPr lang="en-US" sz="2200"/>
              <a:t>And learning to do all of this by building</a:t>
            </a:r>
          </a:p>
        </p:txBody>
      </p:sp>
      <p:pic>
        <p:nvPicPr>
          <p:cNvPr id="5" name="Picture 4" descr="Wooden block house in brown background">
            <a:extLst>
              <a:ext uri="{FF2B5EF4-FFF2-40B4-BE49-F238E27FC236}">
                <a16:creationId xmlns:a16="http://schemas.microsoft.com/office/drawing/2014/main" id="{DD3E0246-399C-2144-F907-CCD3A6A9A489}"/>
              </a:ext>
            </a:extLst>
          </p:cNvPr>
          <p:cNvPicPr>
            <a:picLocks noChangeAspect="1"/>
          </p:cNvPicPr>
          <p:nvPr/>
        </p:nvPicPr>
        <p:blipFill>
          <a:blip r:embed="rId3"/>
          <a:srcRect l="33048" r="-1"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7463551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2920BF-9C47-E7F0-6863-C8C89C75D531}"/>
              </a:ext>
            </a:extLst>
          </p:cNvPr>
          <p:cNvSpPr>
            <a:spLocks noGrp="1"/>
          </p:cNvSpPr>
          <p:nvPr>
            <p:ph type="ctrTitle"/>
          </p:nvPr>
        </p:nvSpPr>
        <p:spPr>
          <a:xfrm>
            <a:off x="838200" y="451381"/>
            <a:ext cx="10512552" cy="4066540"/>
          </a:xfrm>
        </p:spPr>
        <p:txBody>
          <a:bodyPr anchor="b">
            <a:normAutofit/>
          </a:bodyPr>
          <a:lstStyle/>
          <a:p>
            <a:pPr algn="l"/>
            <a:r>
              <a:rPr lang="en-US" sz="6600"/>
              <a:t>Conclusion</a:t>
            </a:r>
          </a:p>
        </p:txBody>
      </p:sp>
      <p:sp>
        <p:nvSpPr>
          <p:cNvPr id="9"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sX0" fmla="*/ 0 w 5410200"/>
              <a:gd name="csY0" fmla="*/ 0 h 18288"/>
              <a:gd name="csX1" fmla="*/ 568071 w 5410200"/>
              <a:gd name="csY1" fmla="*/ 0 h 18288"/>
              <a:gd name="csX2" fmla="*/ 1298448 w 5410200"/>
              <a:gd name="csY2" fmla="*/ 0 h 18288"/>
              <a:gd name="csX3" fmla="*/ 1920621 w 5410200"/>
              <a:gd name="csY3" fmla="*/ 0 h 18288"/>
              <a:gd name="csX4" fmla="*/ 2488692 w 5410200"/>
              <a:gd name="csY4" fmla="*/ 0 h 18288"/>
              <a:gd name="csX5" fmla="*/ 3219069 w 5410200"/>
              <a:gd name="csY5" fmla="*/ 0 h 18288"/>
              <a:gd name="csX6" fmla="*/ 3895344 w 5410200"/>
              <a:gd name="csY6" fmla="*/ 0 h 18288"/>
              <a:gd name="csX7" fmla="*/ 4571619 w 5410200"/>
              <a:gd name="csY7" fmla="*/ 0 h 18288"/>
              <a:gd name="csX8" fmla="*/ 5410200 w 5410200"/>
              <a:gd name="csY8" fmla="*/ 0 h 18288"/>
              <a:gd name="csX9" fmla="*/ 5410200 w 5410200"/>
              <a:gd name="csY9" fmla="*/ 18288 h 18288"/>
              <a:gd name="csX10" fmla="*/ 4842129 w 5410200"/>
              <a:gd name="csY10" fmla="*/ 18288 h 18288"/>
              <a:gd name="csX11" fmla="*/ 4328160 w 5410200"/>
              <a:gd name="csY11" fmla="*/ 18288 h 18288"/>
              <a:gd name="csX12" fmla="*/ 3597783 w 5410200"/>
              <a:gd name="csY12" fmla="*/ 18288 h 18288"/>
              <a:gd name="csX13" fmla="*/ 3029712 w 5410200"/>
              <a:gd name="csY13" fmla="*/ 18288 h 18288"/>
              <a:gd name="csX14" fmla="*/ 2299335 w 5410200"/>
              <a:gd name="csY14" fmla="*/ 18288 h 18288"/>
              <a:gd name="csX15" fmla="*/ 1514856 w 5410200"/>
              <a:gd name="csY15" fmla="*/ 18288 h 18288"/>
              <a:gd name="csX16" fmla="*/ 892683 w 5410200"/>
              <a:gd name="csY16" fmla="*/ 18288 h 18288"/>
              <a:gd name="csX17" fmla="*/ 0 w 5410200"/>
              <a:gd name="csY17" fmla="*/ 18288 h 18288"/>
              <a:gd name="csX18" fmla="*/ 0 w 5410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54678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83B626-65DE-C5FC-E4A9-DF7B2D5654C1}"/>
              </a:ext>
            </a:extLst>
          </p:cNvPr>
          <p:cNvSpPr>
            <a:spLocks noGrp="1"/>
          </p:cNvSpPr>
          <p:nvPr>
            <p:ph type="title"/>
          </p:nvPr>
        </p:nvSpPr>
        <p:spPr>
          <a:xfrm>
            <a:off x="640080" y="325369"/>
            <a:ext cx="4368602" cy="1956841"/>
          </a:xfrm>
        </p:spPr>
        <p:txBody>
          <a:bodyPr anchor="b">
            <a:normAutofit/>
          </a:bodyPr>
          <a:lstStyle/>
          <a:p>
            <a:r>
              <a:rPr lang="en-US" sz="5400"/>
              <a:t>Entrepreneurs Build</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5FD0D82-8646-B35C-70F0-5E6B638BF774}"/>
              </a:ext>
            </a:extLst>
          </p:cNvPr>
          <p:cNvSpPr>
            <a:spLocks noGrp="1"/>
          </p:cNvSpPr>
          <p:nvPr>
            <p:ph idx="1"/>
          </p:nvPr>
        </p:nvSpPr>
        <p:spPr>
          <a:xfrm>
            <a:off x="640080" y="2872899"/>
            <a:ext cx="4243589" cy="3320668"/>
          </a:xfrm>
        </p:spPr>
        <p:txBody>
          <a:bodyPr>
            <a:normAutofit/>
          </a:bodyPr>
          <a:lstStyle/>
          <a:p>
            <a:r>
              <a:rPr lang="en-US" sz="2200"/>
              <a:t>Entrepreneurs make businesses</a:t>
            </a:r>
          </a:p>
          <a:p>
            <a:r>
              <a:rPr lang="en-US" sz="2200"/>
              <a:t>Businesses make offerings</a:t>
            </a:r>
          </a:p>
          <a:p>
            <a:r>
              <a:rPr lang="en-US" sz="2200"/>
              <a:t>And there’s no better time to build than now.</a:t>
            </a:r>
          </a:p>
        </p:txBody>
      </p:sp>
      <p:pic>
        <p:nvPicPr>
          <p:cNvPr id="5" name="Picture 4" descr="Sunset silhouette of scaffolding in construction site">
            <a:extLst>
              <a:ext uri="{FF2B5EF4-FFF2-40B4-BE49-F238E27FC236}">
                <a16:creationId xmlns:a16="http://schemas.microsoft.com/office/drawing/2014/main" id="{D918BEFB-A9C9-D844-FFFE-9D1174D01858}"/>
              </a:ext>
            </a:extLst>
          </p:cNvPr>
          <p:cNvPicPr>
            <a:picLocks noChangeAspect="1"/>
          </p:cNvPicPr>
          <p:nvPr/>
        </p:nvPicPr>
        <p:blipFill>
          <a:blip r:embed="rId3"/>
          <a:srcRect l="18451" r="14596"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4371237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FF01E27-3414-415E-F7B5-07D20D07E0BF}"/>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B88905-83FA-5D8A-09D3-AF9BDD85C52B}"/>
              </a:ext>
            </a:extLst>
          </p:cNvPr>
          <p:cNvSpPr>
            <a:spLocks noGrp="1"/>
          </p:cNvSpPr>
          <p:nvPr>
            <p:ph type="title"/>
          </p:nvPr>
        </p:nvSpPr>
        <p:spPr>
          <a:xfrm>
            <a:off x="640080" y="325369"/>
            <a:ext cx="4368602" cy="1956841"/>
          </a:xfrm>
        </p:spPr>
        <p:txBody>
          <a:bodyPr anchor="b">
            <a:normAutofit/>
          </a:bodyPr>
          <a:lstStyle/>
          <a:p>
            <a:r>
              <a:rPr lang="en-US" sz="4200"/>
              <a:t>Good Entrepreneurs Build with Taste</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36954D0-0121-0F4D-DD61-0AA9C48B5BED}"/>
              </a:ext>
            </a:extLst>
          </p:cNvPr>
          <p:cNvSpPr>
            <a:spLocks noGrp="1"/>
          </p:cNvSpPr>
          <p:nvPr>
            <p:ph idx="1"/>
          </p:nvPr>
        </p:nvSpPr>
        <p:spPr>
          <a:xfrm>
            <a:off x="640080" y="2872899"/>
            <a:ext cx="4243589" cy="3320668"/>
          </a:xfrm>
        </p:spPr>
        <p:txBody>
          <a:bodyPr>
            <a:normAutofit/>
          </a:bodyPr>
          <a:lstStyle/>
          <a:p>
            <a:r>
              <a:rPr lang="en-US" sz="2200"/>
              <a:t>Now that we can build almost anything…</a:t>
            </a:r>
          </a:p>
          <a:p>
            <a:r>
              <a:rPr lang="en-US" sz="2200"/>
              <a:t>…the question becomes: should we?</a:t>
            </a:r>
          </a:p>
          <a:p>
            <a:r>
              <a:rPr lang="en-US" sz="2200"/>
              <a:t>Mental models + the three judges help answer that.</a:t>
            </a:r>
          </a:p>
        </p:txBody>
      </p:sp>
      <p:pic>
        <p:nvPicPr>
          <p:cNvPr id="4" name="Picture 3" descr="A diagram of customer satisfaction&#10;&#10;AI-generated content may be incorrect.">
            <a:extLst>
              <a:ext uri="{FF2B5EF4-FFF2-40B4-BE49-F238E27FC236}">
                <a16:creationId xmlns:a16="http://schemas.microsoft.com/office/drawing/2014/main" id="{AD9317CF-CCE9-4213-5DF5-803437B40DD1}"/>
              </a:ext>
            </a:extLst>
          </p:cNvPr>
          <p:cNvPicPr>
            <a:picLocks noChangeAspect="1"/>
          </p:cNvPicPr>
          <p:nvPr/>
        </p:nvPicPr>
        <p:blipFill>
          <a:blip r:embed="rId3"/>
          <a:srcRect l="13599" r="10674" b="2"/>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80575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A1D3732-310C-784F-1C8B-854E6431D5F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349196-2252-F389-1540-BA15D41B5C67}"/>
              </a:ext>
            </a:extLst>
          </p:cNvPr>
          <p:cNvSpPr>
            <a:spLocks noGrp="1"/>
          </p:cNvSpPr>
          <p:nvPr>
            <p:ph type="title"/>
          </p:nvPr>
        </p:nvSpPr>
        <p:spPr>
          <a:xfrm>
            <a:off x="630936" y="639520"/>
            <a:ext cx="3429000" cy="1719072"/>
          </a:xfrm>
        </p:spPr>
        <p:txBody>
          <a:bodyPr anchor="b">
            <a:normAutofit/>
          </a:bodyPr>
          <a:lstStyle/>
          <a:p>
            <a:r>
              <a:rPr lang="en-US" sz="3800"/>
              <a:t>Good Taste is Good Business</a:t>
            </a:r>
          </a:p>
        </p:txBody>
      </p:sp>
      <p:sp>
        <p:nvSpPr>
          <p:cNvPr id="1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A408CA3-8D91-7319-7B35-CBF05FC766AF}"/>
              </a:ext>
            </a:extLst>
          </p:cNvPr>
          <p:cNvSpPr>
            <a:spLocks noGrp="1"/>
          </p:cNvSpPr>
          <p:nvPr>
            <p:ph idx="1"/>
          </p:nvPr>
        </p:nvSpPr>
        <p:spPr>
          <a:xfrm>
            <a:off x="630936" y="2807208"/>
            <a:ext cx="3429000" cy="3410712"/>
          </a:xfrm>
        </p:spPr>
        <p:txBody>
          <a:bodyPr anchor="t">
            <a:normAutofit/>
          </a:bodyPr>
          <a:lstStyle/>
          <a:p>
            <a:r>
              <a:rPr lang="en-US" sz="2200"/>
              <a:t>Find what we should build → satisfies design principles.</a:t>
            </a:r>
          </a:p>
          <a:p>
            <a:r>
              <a:rPr lang="en-US" sz="2200"/>
              <a:t>Satisfy design principles → satisfies the three judges.</a:t>
            </a:r>
          </a:p>
          <a:p>
            <a:r>
              <a:rPr lang="en-US" sz="2200"/>
              <a:t>Satisfy the three judges → earns endurance (and profit).</a:t>
            </a:r>
          </a:p>
        </p:txBody>
      </p:sp>
      <p:pic>
        <p:nvPicPr>
          <p:cNvPr id="5" name="Picture 4" descr="A white shelves on a wall&#10;&#10;AI-generated content may be incorrect.">
            <a:extLst>
              <a:ext uri="{FF2B5EF4-FFF2-40B4-BE49-F238E27FC236}">
                <a16:creationId xmlns:a16="http://schemas.microsoft.com/office/drawing/2014/main" id="{84D8ACAB-676E-83D1-9EEB-26E8B7C80D85}"/>
              </a:ext>
            </a:extLst>
          </p:cNvPr>
          <p:cNvPicPr>
            <a:picLocks noChangeAspect="1"/>
          </p:cNvPicPr>
          <p:nvPr/>
        </p:nvPicPr>
        <p:blipFill>
          <a:blip r:embed="rId3"/>
          <a:stretch>
            <a:fillRect/>
          </a:stretch>
        </p:blipFill>
        <p:spPr>
          <a:xfrm>
            <a:off x="4654296" y="1487329"/>
            <a:ext cx="6903720" cy="3883342"/>
          </a:xfrm>
          <a:prstGeom prst="rect">
            <a:avLst/>
          </a:prstGeom>
        </p:spPr>
      </p:pic>
    </p:spTree>
    <p:extLst>
      <p:ext uri="{BB962C8B-B14F-4D97-AF65-F5344CB8AC3E}">
        <p14:creationId xmlns:p14="http://schemas.microsoft.com/office/powerpoint/2010/main" val="1398060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A4B15F-21EC-7E56-2449-71936A36557F}"/>
              </a:ext>
            </a:extLst>
          </p:cNvPr>
          <p:cNvSpPr>
            <a:spLocks noGrp="1"/>
          </p:cNvSpPr>
          <p:nvPr>
            <p:ph type="title"/>
          </p:nvPr>
        </p:nvSpPr>
        <p:spPr>
          <a:xfrm>
            <a:off x="841248" y="548640"/>
            <a:ext cx="3600860" cy="5431536"/>
          </a:xfrm>
        </p:spPr>
        <p:txBody>
          <a:bodyPr>
            <a:normAutofit/>
          </a:bodyPr>
          <a:lstStyle/>
          <a:p>
            <a:r>
              <a:rPr lang="en-US" sz="5400"/>
              <a:t>Think about, and write down…</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3C65CE2-578B-A965-A7B7-B8CF4EF6D668}"/>
              </a:ext>
            </a:extLst>
          </p:cNvPr>
          <p:cNvSpPr>
            <a:spLocks noGrp="1"/>
          </p:cNvSpPr>
          <p:nvPr>
            <p:ph idx="1"/>
          </p:nvPr>
        </p:nvSpPr>
        <p:spPr>
          <a:xfrm>
            <a:off x="5126418" y="552091"/>
            <a:ext cx="6224335" cy="5431536"/>
          </a:xfrm>
        </p:spPr>
        <p:txBody>
          <a:bodyPr anchor="ctr">
            <a:normAutofit/>
          </a:bodyPr>
          <a:lstStyle/>
          <a:p>
            <a:r>
              <a:rPr lang="en-US" sz="2200"/>
              <a:t>A business you engage with every day in each of these four categories</a:t>
            </a:r>
          </a:p>
          <a:p>
            <a:r>
              <a:rPr lang="en-US" sz="2200"/>
              <a:t>Or, your own business…</a:t>
            </a:r>
          </a:p>
          <a:p>
            <a:r>
              <a:rPr lang="en-US" sz="2200"/>
              <a:t>Write them all down and revisit them during this talk.</a:t>
            </a:r>
          </a:p>
        </p:txBody>
      </p:sp>
    </p:spTree>
    <p:extLst>
      <p:ext uri="{BB962C8B-B14F-4D97-AF65-F5344CB8AC3E}">
        <p14:creationId xmlns:p14="http://schemas.microsoft.com/office/powerpoint/2010/main" val="11340130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12BE5C-C5BE-EC27-55BC-719538008638}"/>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B1EB66-7F21-556D-CE98-3007D797BA0D}"/>
              </a:ext>
            </a:extLst>
          </p:cNvPr>
          <p:cNvSpPr>
            <a:spLocks noGrp="1"/>
          </p:cNvSpPr>
          <p:nvPr>
            <p:ph type="title"/>
          </p:nvPr>
        </p:nvSpPr>
        <p:spPr>
          <a:xfrm>
            <a:off x="630936" y="639520"/>
            <a:ext cx="3429000" cy="1719072"/>
          </a:xfrm>
        </p:spPr>
        <p:txBody>
          <a:bodyPr anchor="b">
            <a:normAutofit/>
          </a:bodyPr>
          <a:lstStyle/>
          <a:p>
            <a:r>
              <a:rPr lang="en-US" sz="3800"/>
              <a:t>Good Business is Good for Everyone</a:t>
            </a:r>
          </a:p>
        </p:txBody>
      </p:sp>
      <p:sp>
        <p:nvSpPr>
          <p:cNvPr id="1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FDB884B-5728-21D0-A620-BBB29C34C9A8}"/>
              </a:ext>
            </a:extLst>
          </p:cNvPr>
          <p:cNvSpPr>
            <a:spLocks noGrp="1"/>
          </p:cNvSpPr>
          <p:nvPr>
            <p:ph idx="1"/>
          </p:nvPr>
        </p:nvSpPr>
        <p:spPr>
          <a:xfrm>
            <a:off x="630936" y="2807208"/>
            <a:ext cx="3429000" cy="3410712"/>
          </a:xfrm>
        </p:spPr>
        <p:txBody>
          <a:bodyPr anchor="t">
            <a:normAutofit/>
          </a:bodyPr>
          <a:lstStyle/>
          <a:p>
            <a:r>
              <a:rPr lang="en-US" sz="2200"/>
              <a:t>We create value for the customer</a:t>
            </a:r>
          </a:p>
          <a:p>
            <a:r>
              <a:rPr lang="en-US" sz="2200"/>
              <a:t>We create jobs for employees</a:t>
            </a:r>
          </a:p>
          <a:p>
            <a:r>
              <a:rPr lang="en-US" sz="2200"/>
              <a:t>We create economic opportunity for the community</a:t>
            </a:r>
          </a:p>
        </p:txBody>
      </p:sp>
      <p:pic>
        <p:nvPicPr>
          <p:cNvPr id="6" name="Picture 5" descr="A record player with a record player&#10;&#10;AI-generated content may be incorrect.">
            <a:extLst>
              <a:ext uri="{FF2B5EF4-FFF2-40B4-BE49-F238E27FC236}">
                <a16:creationId xmlns:a16="http://schemas.microsoft.com/office/drawing/2014/main" id="{264D0A6F-9C32-97C5-B8DD-AB6CB5720BD2}"/>
              </a:ext>
            </a:extLst>
          </p:cNvPr>
          <p:cNvPicPr>
            <a:picLocks noChangeAspect="1"/>
          </p:cNvPicPr>
          <p:nvPr/>
        </p:nvPicPr>
        <p:blipFill>
          <a:blip r:embed="rId3"/>
          <a:stretch>
            <a:fillRect/>
          </a:stretch>
        </p:blipFill>
        <p:spPr>
          <a:xfrm>
            <a:off x="4654296" y="1487329"/>
            <a:ext cx="6903720" cy="3883342"/>
          </a:xfrm>
          <a:prstGeom prst="rect">
            <a:avLst/>
          </a:prstGeom>
        </p:spPr>
      </p:pic>
    </p:spTree>
    <p:extLst>
      <p:ext uri="{BB962C8B-B14F-4D97-AF65-F5344CB8AC3E}">
        <p14:creationId xmlns:p14="http://schemas.microsoft.com/office/powerpoint/2010/main" val="22846916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77E776-B960-70C0-FE4C-FB66CB898020}"/>
              </a:ext>
            </a:extLst>
          </p:cNvPr>
          <p:cNvSpPr>
            <a:spLocks noGrp="1"/>
          </p:cNvSpPr>
          <p:nvPr>
            <p:ph type="ctrTitle"/>
          </p:nvPr>
        </p:nvSpPr>
        <p:spPr>
          <a:xfrm>
            <a:off x="838200" y="451381"/>
            <a:ext cx="10512552" cy="4066540"/>
          </a:xfrm>
        </p:spPr>
        <p:txBody>
          <a:bodyPr anchor="b">
            <a:normAutofit/>
          </a:bodyPr>
          <a:lstStyle/>
          <a:p>
            <a:pPr algn="l"/>
            <a:r>
              <a:rPr lang="en-US" sz="6600"/>
              <a:t>Thank You</a:t>
            </a:r>
          </a:p>
        </p:txBody>
      </p:sp>
      <p:sp>
        <p:nvSpPr>
          <p:cNvPr id="9"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sX0" fmla="*/ 0 w 5410200"/>
              <a:gd name="csY0" fmla="*/ 0 h 18288"/>
              <a:gd name="csX1" fmla="*/ 568071 w 5410200"/>
              <a:gd name="csY1" fmla="*/ 0 h 18288"/>
              <a:gd name="csX2" fmla="*/ 1298448 w 5410200"/>
              <a:gd name="csY2" fmla="*/ 0 h 18288"/>
              <a:gd name="csX3" fmla="*/ 1920621 w 5410200"/>
              <a:gd name="csY3" fmla="*/ 0 h 18288"/>
              <a:gd name="csX4" fmla="*/ 2488692 w 5410200"/>
              <a:gd name="csY4" fmla="*/ 0 h 18288"/>
              <a:gd name="csX5" fmla="*/ 3219069 w 5410200"/>
              <a:gd name="csY5" fmla="*/ 0 h 18288"/>
              <a:gd name="csX6" fmla="*/ 3895344 w 5410200"/>
              <a:gd name="csY6" fmla="*/ 0 h 18288"/>
              <a:gd name="csX7" fmla="*/ 4571619 w 5410200"/>
              <a:gd name="csY7" fmla="*/ 0 h 18288"/>
              <a:gd name="csX8" fmla="*/ 5410200 w 5410200"/>
              <a:gd name="csY8" fmla="*/ 0 h 18288"/>
              <a:gd name="csX9" fmla="*/ 5410200 w 5410200"/>
              <a:gd name="csY9" fmla="*/ 18288 h 18288"/>
              <a:gd name="csX10" fmla="*/ 4842129 w 5410200"/>
              <a:gd name="csY10" fmla="*/ 18288 h 18288"/>
              <a:gd name="csX11" fmla="*/ 4328160 w 5410200"/>
              <a:gd name="csY11" fmla="*/ 18288 h 18288"/>
              <a:gd name="csX12" fmla="*/ 3597783 w 5410200"/>
              <a:gd name="csY12" fmla="*/ 18288 h 18288"/>
              <a:gd name="csX13" fmla="*/ 3029712 w 5410200"/>
              <a:gd name="csY13" fmla="*/ 18288 h 18288"/>
              <a:gd name="csX14" fmla="*/ 2299335 w 5410200"/>
              <a:gd name="csY14" fmla="*/ 18288 h 18288"/>
              <a:gd name="csX15" fmla="*/ 1514856 w 5410200"/>
              <a:gd name="csY15" fmla="*/ 18288 h 18288"/>
              <a:gd name="csX16" fmla="*/ 892683 w 5410200"/>
              <a:gd name="csY16" fmla="*/ 18288 h 18288"/>
              <a:gd name="csX17" fmla="*/ 0 w 5410200"/>
              <a:gd name="csY17" fmla="*/ 18288 h 18288"/>
              <a:gd name="csX18" fmla="*/ 0 w 5410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406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1F75BA-BFA5-84B9-BCF7-F565BE3CA2F2}"/>
              </a:ext>
            </a:extLst>
          </p:cNvPr>
          <p:cNvSpPr>
            <a:spLocks noGrp="1"/>
          </p:cNvSpPr>
          <p:nvPr>
            <p:ph type="title"/>
          </p:nvPr>
        </p:nvSpPr>
        <p:spPr>
          <a:xfrm>
            <a:off x="841248" y="548640"/>
            <a:ext cx="3600860" cy="5431536"/>
          </a:xfrm>
        </p:spPr>
        <p:txBody>
          <a:bodyPr>
            <a:normAutofit/>
          </a:bodyPr>
          <a:lstStyle/>
          <a:p>
            <a:r>
              <a:rPr lang="en-US" sz="5400"/>
              <a:t>What you can do next</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A8157F8-EF4A-EB11-FB00-28CED638098D}"/>
              </a:ext>
            </a:extLst>
          </p:cNvPr>
          <p:cNvSpPr>
            <a:spLocks noGrp="1"/>
          </p:cNvSpPr>
          <p:nvPr>
            <p:ph idx="1"/>
          </p:nvPr>
        </p:nvSpPr>
        <p:spPr>
          <a:xfrm>
            <a:off x="5126418" y="552091"/>
            <a:ext cx="6224335" cy="5431536"/>
          </a:xfrm>
        </p:spPr>
        <p:txBody>
          <a:bodyPr anchor="ctr">
            <a:normAutofit/>
          </a:bodyPr>
          <a:lstStyle/>
          <a:p>
            <a:pPr marL="0" indent="0">
              <a:buNone/>
            </a:pPr>
            <a:r>
              <a:rPr lang="en-US" sz="2200"/>
              <a:t>Ways to engage with entrepreneurship at W&amp;L</a:t>
            </a:r>
          </a:p>
          <a:p>
            <a:pPr marL="0" indent="0">
              <a:buNone/>
            </a:pPr>
            <a:endParaRPr lang="en-US" sz="2200"/>
          </a:p>
          <a:p>
            <a:pPr marL="0" indent="0">
              <a:buNone/>
            </a:pPr>
            <a:r>
              <a:rPr lang="en-US" sz="2200"/>
              <a:t>Entrepreneurship Summit at W&amp;L, March 20-21</a:t>
            </a:r>
          </a:p>
          <a:p>
            <a:pPr marL="0" indent="0">
              <a:buNone/>
            </a:pPr>
            <a:r>
              <a:rPr lang="en-US" sz="2200"/>
              <a:t>Sign up to mentor a student team</a:t>
            </a:r>
          </a:p>
          <a:p>
            <a:pPr marL="0" indent="0">
              <a:buNone/>
            </a:pPr>
            <a:r>
              <a:rPr lang="en-US" sz="2200"/>
              <a:t>Speak at a class</a:t>
            </a:r>
          </a:p>
          <a:p>
            <a:pPr marL="0" indent="0">
              <a:buNone/>
            </a:pPr>
            <a:r>
              <a:rPr lang="en-US" sz="2200"/>
              <a:t>Become a class judge</a:t>
            </a:r>
          </a:p>
          <a:p>
            <a:pPr marL="0" indent="0">
              <a:buNone/>
            </a:pPr>
            <a:r>
              <a:rPr lang="en-US" sz="2200"/>
              <a:t>Entrepreneur In Residence Program</a:t>
            </a:r>
          </a:p>
        </p:txBody>
      </p:sp>
    </p:spTree>
    <p:extLst>
      <p:ext uri="{BB962C8B-B14F-4D97-AF65-F5344CB8AC3E}">
        <p14:creationId xmlns:p14="http://schemas.microsoft.com/office/powerpoint/2010/main" val="4804812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5F7CF3D-6039-61B5-B01F-DB23A7BE78B1}"/>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52F07E-D65D-D814-91D3-81F9B0383F1C}"/>
              </a:ext>
            </a:extLst>
          </p:cNvPr>
          <p:cNvSpPr>
            <a:spLocks noGrp="1"/>
          </p:cNvSpPr>
          <p:nvPr>
            <p:ph type="title"/>
          </p:nvPr>
        </p:nvSpPr>
        <p:spPr>
          <a:xfrm>
            <a:off x="841248" y="548640"/>
            <a:ext cx="3600860" cy="5431536"/>
          </a:xfrm>
        </p:spPr>
        <p:txBody>
          <a:bodyPr>
            <a:normAutofit/>
          </a:bodyPr>
          <a:lstStyle/>
          <a:p>
            <a:r>
              <a:rPr lang="en-US" sz="5400"/>
              <a:t>Resources</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3F08C48-01AC-E4D8-CF83-34D1A81B08B7}"/>
              </a:ext>
            </a:extLst>
          </p:cNvPr>
          <p:cNvSpPr>
            <a:spLocks noGrp="1"/>
          </p:cNvSpPr>
          <p:nvPr>
            <p:ph idx="1"/>
          </p:nvPr>
        </p:nvSpPr>
        <p:spPr>
          <a:xfrm>
            <a:off x="5126418" y="552091"/>
            <a:ext cx="6224335" cy="5431536"/>
          </a:xfrm>
        </p:spPr>
        <p:txBody>
          <a:bodyPr anchor="ctr">
            <a:normAutofit/>
          </a:bodyPr>
          <a:lstStyle/>
          <a:p>
            <a:r>
              <a:rPr lang="en-US" sz="2200"/>
              <a:t>If you want to go deeper, here are a few places to start.</a:t>
            </a:r>
          </a:p>
          <a:p>
            <a:endParaRPr lang="en-US" sz="2200"/>
          </a:p>
          <a:p>
            <a:r>
              <a:rPr lang="en-US" sz="2200"/>
              <a:t> Peter Drucker on entrepreneurship and purposeful change</a:t>
            </a:r>
          </a:p>
          <a:p>
            <a:r>
              <a:rPr lang="en-US" sz="2200"/>
              <a:t> Dieter Rams’ principles (and good writing about ‘taste’)</a:t>
            </a:r>
          </a:p>
          <a:p>
            <a:r>
              <a:rPr lang="en-US" sz="2200"/>
              <a:t> Design thinking basics: empathize → define → ideate → prototype → test</a:t>
            </a:r>
          </a:p>
          <a:p>
            <a:r>
              <a:rPr lang="en-US" sz="2200"/>
              <a:t> Wendell Berry on good work</a:t>
            </a:r>
          </a:p>
          <a:p>
            <a:endParaRPr lang="en-US" sz="2200"/>
          </a:p>
        </p:txBody>
      </p:sp>
    </p:spTree>
    <p:extLst>
      <p:ext uri="{BB962C8B-B14F-4D97-AF65-F5344CB8AC3E}">
        <p14:creationId xmlns:p14="http://schemas.microsoft.com/office/powerpoint/2010/main" val="351345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7CDA68-18B2-0733-376E-C582ABC5D0E0}"/>
              </a:ext>
            </a:extLst>
          </p:cNvPr>
          <p:cNvSpPr>
            <a:spLocks noGrp="1"/>
          </p:cNvSpPr>
          <p:nvPr>
            <p:ph type="title"/>
          </p:nvPr>
        </p:nvSpPr>
        <p:spPr>
          <a:xfrm>
            <a:off x="640080" y="325369"/>
            <a:ext cx="4368602" cy="1956841"/>
          </a:xfrm>
        </p:spPr>
        <p:txBody>
          <a:bodyPr anchor="b">
            <a:normAutofit/>
          </a:bodyPr>
          <a:lstStyle/>
          <a:p>
            <a:r>
              <a:rPr lang="en-US" sz="4600"/>
              <a:t>The thing they all have in common</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6BCF5CC-C5ED-7D21-6904-DD992F15EC97}"/>
              </a:ext>
            </a:extLst>
          </p:cNvPr>
          <p:cNvSpPr>
            <a:spLocks noGrp="1"/>
          </p:cNvSpPr>
          <p:nvPr>
            <p:ph idx="1"/>
          </p:nvPr>
        </p:nvSpPr>
        <p:spPr>
          <a:xfrm>
            <a:off x="640080" y="2872899"/>
            <a:ext cx="4243589" cy="3320668"/>
          </a:xfrm>
        </p:spPr>
        <p:txBody>
          <a:bodyPr>
            <a:normAutofit/>
          </a:bodyPr>
          <a:lstStyle/>
          <a:p>
            <a:r>
              <a:rPr lang="en-US" sz="2200"/>
              <a:t>Whether you’re building a lifestyle business or a scalable venture, you’re still building something live.</a:t>
            </a:r>
          </a:p>
          <a:p>
            <a:r>
              <a:rPr lang="en-US" sz="2200"/>
              <a:t>You’re still building something that shifts resources from low to high yield.</a:t>
            </a:r>
          </a:p>
        </p:txBody>
      </p:sp>
      <p:pic>
        <p:nvPicPr>
          <p:cNvPr id="5" name="Picture 4" descr="A triangular sign with red text&#10;&#10;AI-generated content may be incorrect.">
            <a:extLst>
              <a:ext uri="{FF2B5EF4-FFF2-40B4-BE49-F238E27FC236}">
                <a16:creationId xmlns:a16="http://schemas.microsoft.com/office/drawing/2014/main" id="{5A06A1D0-F39B-090A-A3D8-298B76FDBD59}"/>
              </a:ext>
            </a:extLst>
          </p:cNvPr>
          <p:cNvPicPr>
            <a:picLocks noChangeAspect="1"/>
          </p:cNvPicPr>
          <p:nvPr/>
        </p:nvPicPr>
        <p:blipFill>
          <a:blip r:embed="rId3"/>
          <a:srcRect l="23065" r="33805"/>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76112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3D84F0-C0AF-49E3-09FA-BA9F08C55A68}"/>
              </a:ext>
            </a:extLst>
          </p:cNvPr>
          <p:cNvSpPr>
            <a:spLocks noGrp="1"/>
          </p:cNvSpPr>
          <p:nvPr>
            <p:ph type="ctrTitle"/>
          </p:nvPr>
        </p:nvSpPr>
        <p:spPr>
          <a:xfrm>
            <a:off x="838200" y="451381"/>
            <a:ext cx="10512552" cy="4066540"/>
          </a:xfrm>
        </p:spPr>
        <p:txBody>
          <a:bodyPr anchor="b">
            <a:normAutofit/>
          </a:bodyPr>
          <a:lstStyle/>
          <a:p>
            <a:pPr algn="l"/>
            <a:r>
              <a:rPr lang="en-US" sz="6600"/>
              <a:t>What is Entrepreneurship for Good?</a:t>
            </a:r>
          </a:p>
        </p:txBody>
      </p:sp>
      <p:sp>
        <p:nvSpPr>
          <p:cNvPr id="9"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sX0" fmla="*/ 0 w 5410200"/>
              <a:gd name="csY0" fmla="*/ 0 h 18288"/>
              <a:gd name="csX1" fmla="*/ 568071 w 5410200"/>
              <a:gd name="csY1" fmla="*/ 0 h 18288"/>
              <a:gd name="csX2" fmla="*/ 1298448 w 5410200"/>
              <a:gd name="csY2" fmla="*/ 0 h 18288"/>
              <a:gd name="csX3" fmla="*/ 1920621 w 5410200"/>
              <a:gd name="csY3" fmla="*/ 0 h 18288"/>
              <a:gd name="csX4" fmla="*/ 2488692 w 5410200"/>
              <a:gd name="csY4" fmla="*/ 0 h 18288"/>
              <a:gd name="csX5" fmla="*/ 3219069 w 5410200"/>
              <a:gd name="csY5" fmla="*/ 0 h 18288"/>
              <a:gd name="csX6" fmla="*/ 3895344 w 5410200"/>
              <a:gd name="csY6" fmla="*/ 0 h 18288"/>
              <a:gd name="csX7" fmla="*/ 4571619 w 5410200"/>
              <a:gd name="csY7" fmla="*/ 0 h 18288"/>
              <a:gd name="csX8" fmla="*/ 5410200 w 5410200"/>
              <a:gd name="csY8" fmla="*/ 0 h 18288"/>
              <a:gd name="csX9" fmla="*/ 5410200 w 5410200"/>
              <a:gd name="csY9" fmla="*/ 18288 h 18288"/>
              <a:gd name="csX10" fmla="*/ 4842129 w 5410200"/>
              <a:gd name="csY10" fmla="*/ 18288 h 18288"/>
              <a:gd name="csX11" fmla="*/ 4328160 w 5410200"/>
              <a:gd name="csY11" fmla="*/ 18288 h 18288"/>
              <a:gd name="csX12" fmla="*/ 3597783 w 5410200"/>
              <a:gd name="csY12" fmla="*/ 18288 h 18288"/>
              <a:gd name="csX13" fmla="*/ 3029712 w 5410200"/>
              <a:gd name="csY13" fmla="*/ 18288 h 18288"/>
              <a:gd name="csX14" fmla="*/ 2299335 w 5410200"/>
              <a:gd name="csY14" fmla="*/ 18288 h 18288"/>
              <a:gd name="csX15" fmla="*/ 1514856 w 5410200"/>
              <a:gd name="csY15" fmla="*/ 18288 h 18288"/>
              <a:gd name="csX16" fmla="*/ 892683 w 5410200"/>
              <a:gd name="csY16" fmla="*/ 18288 h 18288"/>
              <a:gd name="csX17" fmla="*/ 0 w 5410200"/>
              <a:gd name="csY17" fmla="*/ 18288 h 18288"/>
              <a:gd name="csX18" fmla="*/ 0 w 5410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0571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22033D8-3E9A-109B-4EDF-8B78B8F2DE7A}"/>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A62EF8-3F71-9F43-A143-441D61170E94}"/>
              </a:ext>
            </a:extLst>
          </p:cNvPr>
          <p:cNvSpPr>
            <a:spLocks noGrp="1"/>
          </p:cNvSpPr>
          <p:nvPr>
            <p:ph type="title"/>
          </p:nvPr>
        </p:nvSpPr>
        <p:spPr>
          <a:xfrm>
            <a:off x="635000" y="655813"/>
            <a:ext cx="3418659" cy="5583148"/>
          </a:xfrm>
        </p:spPr>
        <p:txBody>
          <a:bodyPr anchor="ctr">
            <a:normAutofit/>
          </a:bodyPr>
          <a:lstStyle/>
          <a:p>
            <a:r>
              <a:rPr lang="en-US" sz="3400"/>
              <a:t>Entrepreneurship for Good</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sX0" fmla="*/ 0 w 5410200"/>
              <a:gd name="csY0" fmla="*/ 0 h 18288"/>
              <a:gd name="csX1" fmla="*/ 568071 w 5410200"/>
              <a:gd name="csY1" fmla="*/ 0 h 18288"/>
              <a:gd name="csX2" fmla="*/ 1298448 w 5410200"/>
              <a:gd name="csY2" fmla="*/ 0 h 18288"/>
              <a:gd name="csX3" fmla="*/ 1920621 w 5410200"/>
              <a:gd name="csY3" fmla="*/ 0 h 18288"/>
              <a:gd name="csX4" fmla="*/ 2488692 w 5410200"/>
              <a:gd name="csY4" fmla="*/ 0 h 18288"/>
              <a:gd name="csX5" fmla="*/ 3219069 w 5410200"/>
              <a:gd name="csY5" fmla="*/ 0 h 18288"/>
              <a:gd name="csX6" fmla="*/ 3895344 w 5410200"/>
              <a:gd name="csY6" fmla="*/ 0 h 18288"/>
              <a:gd name="csX7" fmla="*/ 4571619 w 5410200"/>
              <a:gd name="csY7" fmla="*/ 0 h 18288"/>
              <a:gd name="csX8" fmla="*/ 5410200 w 5410200"/>
              <a:gd name="csY8" fmla="*/ 0 h 18288"/>
              <a:gd name="csX9" fmla="*/ 5410200 w 5410200"/>
              <a:gd name="csY9" fmla="*/ 18288 h 18288"/>
              <a:gd name="csX10" fmla="*/ 4842129 w 5410200"/>
              <a:gd name="csY10" fmla="*/ 18288 h 18288"/>
              <a:gd name="csX11" fmla="*/ 4328160 w 5410200"/>
              <a:gd name="csY11" fmla="*/ 18288 h 18288"/>
              <a:gd name="csX12" fmla="*/ 3597783 w 5410200"/>
              <a:gd name="csY12" fmla="*/ 18288 h 18288"/>
              <a:gd name="csX13" fmla="*/ 3029712 w 5410200"/>
              <a:gd name="csY13" fmla="*/ 18288 h 18288"/>
              <a:gd name="csX14" fmla="*/ 2299335 w 5410200"/>
              <a:gd name="csY14" fmla="*/ 18288 h 18288"/>
              <a:gd name="csX15" fmla="*/ 1514856 w 5410200"/>
              <a:gd name="csY15" fmla="*/ 18288 h 18288"/>
              <a:gd name="csX16" fmla="*/ 892683 w 5410200"/>
              <a:gd name="csY16" fmla="*/ 18288 h 18288"/>
              <a:gd name="csX17" fmla="*/ 0 w 5410200"/>
              <a:gd name="csY17" fmla="*/ 18288 h 18288"/>
              <a:gd name="csX18" fmla="*/ 0 w 5410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17C16CDC-7132-9300-5846-1024A385DA42}"/>
              </a:ext>
            </a:extLst>
          </p:cNvPr>
          <p:cNvGraphicFramePr>
            <a:graphicFrameLocks noGrp="1"/>
          </p:cNvGraphicFramePr>
          <p:nvPr>
            <p:ph idx="1"/>
            <p:extLst>
              <p:ext uri="{D42A27DB-BD31-4B8C-83A1-F6EECF244321}">
                <p14:modId xmlns:p14="http://schemas.microsoft.com/office/powerpoint/2010/main" val="158124761"/>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17787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519BB2-5C4C-DA7B-A1B3-8D88D7AF0F14}"/>
              </a:ext>
            </a:extLst>
          </p:cNvPr>
          <p:cNvSpPr>
            <a:spLocks noGrp="1"/>
          </p:cNvSpPr>
          <p:nvPr>
            <p:ph type="title"/>
          </p:nvPr>
        </p:nvSpPr>
        <p:spPr>
          <a:xfrm>
            <a:off x="5297762" y="329184"/>
            <a:ext cx="6251110" cy="1783080"/>
          </a:xfrm>
        </p:spPr>
        <p:txBody>
          <a:bodyPr anchor="b">
            <a:normAutofit/>
          </a:bodyPr>
          <a:lstStyle/>
          <a:p>
            <a:r>
              <a:rPr lang="en-US" sz="5400"/>
              <a:t>What is good?</a:t>
            </a:r>
          </a:p>
        </p:txBody>
      </p:sp>
      <p:pic>
        <p:nvPicPr>
          <p:cNvPr id="5" name="Picture 4" descr="A statue of a person&#10;&#10;AI-generated content may be incorrect.">
            <a:extLst>
              <a:ext uri="{FF2B5EF4-FFF2-40B4-BE49-F238E27FC236}">
                <a16:creationId xmlns:a16="http://schemas.microsoft.com/office/drawing/2014/main" id="{36E80F08-898C-04DB-5230-F8935A4E16CD}"/>
              </a:ext>
            </a:extLst>
          </p:cNvPr>
          <p:cNvPicPr>
            <a:picLocks noChangeAspect="1"/>
          </p:cNvPicPr>
          <p:nvPr/>
        </p:nvPicPr>
        <p:blipFill>
          <a:blip r:embed="rId3"/>
          <a:srcRect r="1" b="2079"/>
          <a:stretch>
            <a:fill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B307A2F-4F1C-3A85-AC4B-C041B392C1D0}"/>
              </a:ext>
            </a:extLst>
          </p:cNvPr>
          <p:cNvSpPr>
            <a:spLocks noGrp="1"/>
          </p:cNvSpPr>
          <p:nvPr>
            <p:ph idx="1"/>
          </p:nvPr>
        </p:nvSpPr>
        <p:spPr>
          <a:xfrm>
            <a:off x="5297762" y="2706624"/>
            <a:ext cx="6251110" cy="3483864"/>
          </a:xfrm>
        </p:spPr>
        <p:txBody>
          <a:bodyPr>
            <a:normAutofit/>
          </a:bodyPr>
          <a:lstStyle/>
          <a:p>
            <a:r>
              <a:rPr lang="en-US" sz="2200"/>
              <a:t>I’m not defining “good” in the abstract.</a:t>
            </a:r>
          </a:p>
          <a:p>
            <a:r>
              <a:rPr lang="en-US" sz="2200"/>
              <a:t>Instead: use good design as a practical proxy for good business-building.</a:t>
            </a:r>
          </a:p>
          <a:p>
            <a:r>
              <a:rPr lang="en-US" sz="2200"/>
              <a:t>Good emerges by listening to reality’s constraints—not imposing a story on it.</a:t>
            </a:r>
          </a:p>
        </p:txBody>
      </p:sp>
    </p:spTree>
    <p:extLst>
      <p:ext uri="{BB962C8B-B14F-4D97-AF65-F5344CB8AC3E}">
        <p14:creationId xmlns:p14="http://schemas.microsoft.com/office/powerpoint/2010/main" val="39214880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144</TotalTime>
  <Words>4336</Words>
  <Application>Microsoft Macintosh PowerPoint</Application>
  <PresentationFormat>Widescreen</PresentationFormat>
  <Paragraphs>296</Paragraphs>
  <Slides>53</Slides>
  <Notes>53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53</vt:i4>
      </vt:variant>
    </vt:vector>
  </HeadingPairs>
  <TitlesOfParts>
    <vt:vector size="58" baseType="lpstr">
      <vt:lpstr>Aptos</vt:lpstr>
      <vt:lpstr>Aptos Display</vt:lpstr>
      <vt:lpstr>Arial</vt:lpstr>
      <vt:lpstr>Calibri</vt:lpstr>
      <vt:lpstr>Office Theme</vt:lpstr>
      <vt:lpstr>This talk</vt:lpstr>
      <vt:lpstr>What is Entrepreneurship?</vt:lpstr>
      <vt:lpstr>Entrepreneurship, Broadly Speaking</vt:lpstr>
      <vt:lpstr>Entrepreneurship, Broken Down</vt:lpstr>
      <vt:lpstr>Think about, and write down…</vt:lpstr>
      <vt:lpstr>The thing they all have in common</vt:lpstr>
      <vt:lpstr>What is Entrepreneurship for Good?</vt:lpstr>
      <vt:lpstr>Entrepreneurship for Good</vt:lpstr>
      <vt:lpstr>What is good?</vt:lpstr>
      <vt:lpstr>How do we know this?</vt:lpstr>
      <vt:lpstr>Wendell Berry sums it up best</vt:lpstr>
      <vt:lpstr>Think about, and write down…</vt:lpstr>
      <vt:lpstr>Why Building?</vt:lpstr>
      <vt:lpstr>Why Building?</vt:lpstr>
      <vt:lpstr>What’s the building process?</vt:lpstr>
      <vt:lpstr>Design Thinking</vt:lpstr>
      <vt:lpstr>Applying DT to Business Building</vt:lpstr>
      <vt:lpstr>More on building</vt:lpstr>
      <vt:lpstr>Think about, and write down…</vt:lpstr>
      <vt:lpstr>Mental Models</vt:lpstr>
      <vt:lpstr>Mental Models</vt:lpstr>
      <vt:lpstr>Dieter Rams</vt:lpstr>
      <vt:lpstr>10 Principles</vt:lpstr>
      <vt:lpstr>10 Principles, distilled</vt:lpstr>
      <vt:lpstr>Good Business Design is, therefore…</vt:lpstr>
      <vt:lpstr>Think about, and write down…</vt:lpstr>
      <vt:lpstr>Mental Models in Practice</vt:lpstr>
      <vt:lpstr>Mental Models in Practice</vt:lpstr>
      <vt:lpstr>The Three Judges</vt:lpstr>
      <vt:lpstr>Purposeful Utility - Customers</vt:lpstr>
      <vt:lpstr>Durable Care - Employees</vt:lpstr>
      <vt:lpstr>Honest Restraint - Community</vt:lpstr>
      <vt:lpstr>Again with the four businesses, I know…</vt:lpstr>
      <vt:lpstr>Bad Examples</vt:lpstr>
      <vt:lpstr>Theranos</vt:lpstr>
      <vt:lpstr>Juicero</vt:lpstr>
      <vt:lpstr>FTX</vt:lpstr>
      <vt:lpstr>A Pattern, Not Three Accidents</vt:lpstr>
      <vt:lpstr>Good Examples</vt:lpstr>
      <vt:lpstr>Basecamp</vt:lpstr>
      <vt:lpstr>Iron Galaxy</vt:lpstr>
      <vt:lpstr>Leaf &amp; Grain</vt:lpstr>
      <vt:lpstr>What “Good” Looks Like in Practice</vt:lpstr>
      <vt:lpstr>At W&amp;L</vt:lpstr>
      <vt:lpstr>At W&amp;L</vt:lpstr>
      <vt:lpstr>Conclusion</vt:lpstr>
      <vt:lpstr>Entrepreneurs Build</vt:lpstr>
      <vt:lpstr>Good Entrepreneurs Build with Taste</vt:lpstr>
      <vt:lpstr>Good Taste is Good Business</vt:lpstr>
      <vt:lpstr>Good Business is Good for Everyone</vt:lpstr>
      <vt:lpstr>Thank You</vt:lpstr>
      <vt:lpstr>What you can do next</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Margalus, Jayson</dc:creator>
  <cp:lastModifiedBy>Margalus, Jayson</cp:lastModifiedBy>
  <cp:revision>229</cp:revision>
  <dcterms:created xsi:type="dcterms:W3CDTF">2026-01-27T19:23:23Z</dcterms:created>
  <dcterms:modified xsi:type="dcterms:W3CDTF">2026-01-27T22:35:50Z</dcterms:modified>
</cp:coreProperties>
</file>